
<file path=[Content_Types].xml><?xml version="1.0" encoding="utf-8"?>
<Types xmlns="http://schemas.openxmlformats.org/package/2006/content-types">
  <Override PartName="/ppt/notesSlides/notesSlide5.xml" ContentType="application/vnd.openxmlformats-officedocument.presentationml.notesSlide+xml"/>
  <Override PartName="/ppt/slideLayouts/slideLayout1.xml" ContentType="application/vnd.openxmlformats-officedocument.presentationml.slideLayout+xml"/>
  <Default Extension="rels" ContentType="application/vnd.openxmlformats-package.relationships+xml"/>
  <Default Extension="jpeg" ContentType="image/jpeg"/>
  <Default Extension="xml" ContentType="application/xml"/>
  <Override PartName="/ppt/slides/slide9.xml" ContentType="application/vnd.openxmlformats-officedocument.presentationml.slide+xml"/>
  <Override PartName="/ppt/notesSlides/notesSlide3.xml" ContentType="application/vnd.openxmlformats-officedocument.presentationml.notes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notesSlides/notesSlide8.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notesSlides/notesSlide6.xml" ContentType="application/vnd.openxmlformats-officedocument.presentationml.notesSlide+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notesSlides/notesSlide4.xml" ContentType="application/vnd.openxmlformats-officedocument.presentationml.notes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notesSlides/notesSlide2.xml" ContentType="application/vnd.openxmlformats-officedocument.presentationml.notesSlide+xml"/>
  <Override PartName="/ppt/notesSlides/notesSlide9.xml" ContentType="application/vnd.openxmlformats-officedocument.presentationml.notesSlide+xml"/>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s/slide6.xml" ContentType="application/vnd.openxmlformats-officedocument.presentationml.slide+xml"/>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notesSlides/notesSlide7.xml" ContentType="application/vnd.openxmlformats-officedocument.presentationml.notesSlide+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60" r:id="rId1"/>
  </p:sldMasterIdLst>
  <p:notesMasterIdLst>
    <p:notesMasterId r:id="rId11"/>
  </p:notesMasterIdLst>
  <p:handoutMasterIdLst>
    <p:handoutMasterId r:id="rId12"/>
  </p:handoutMasterIdLst>
  <p:sldIdLst>
    <p:sldId id="256" r:id="rId2"/>
    <p:sldId id="257" r:id="rId3"/>
    <p:sldId id="264" r:id="rId4"/>
    <p:sldId id="260" r:id="rId5"/>
    <p:sldId id="258" r:id="rId6"/>
    <p:sldId id="259" r:id="rId7"/>
    <p:sldId id="261" r:id="rId8"/>
    <p:sldId id="262" r:id="rId9"/>
    <p:sldId id="263" r:id="rId10"/>
  </p:sldIdLst>
  <p:sldSz cx="9144000" cy="6858000" type="screen4x3"/>
  <p:notesSz cx="6858000" cy="9144000"/>
  <p:custShowLst>
    <p:custShow name="Short Version" id="0">
      <p:sldLst>
        <p:sld r:id="rId2"/>
        <p:sld r:id="rId3"/>
        <p:sld r:id="rId6"/>
        <p:sld r:id="rId8"/>
        <p:sld r:id="rId9"/>
      </p:sldLst>
    </p:custShow>
  </p:custShow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rnWhat="notes"/>
  <p:showPr showNarration="1">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547" autoAdjust="0"/>
    <p:restoredTop sz="77480" autoAdjust="0"/>
  </p:normalViewPr>
  <p:slideViewPr>
    <p:cSldViewPr>
      <p:cViewPr varScale="1">
        <p:scale>
          <a:sx n="120" d="100"/>
          <a:sy n="120" d="100"/>
        </p:scale>
        <p:origin x="-136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18" d="100"/>
          <a:sy n="118" d="100"/>
        </p:scale>
        <p:origin x="-3216" y="-104"/>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handoutMaster" Target="handoutMasters/handout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51110AE-850F-4BD5-97E4-BC7B0A043235}" type="datetimeFigureOut">
              <a:rPr lang="en-US" smtClean="0"/>
              <a:pPr/>
              <a:t>12/14/11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1A2706B-571E-4B8F-8CE3-FD244D436ED7}"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C51B762-1D8D-4E45-8C2F-D7BEA8586676}" type="datetimeFigureOut">
              <a:rPr lang="en-US" smtClean="0"/>
              <a:pPr/>
              <a:t>12/14/11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DF01A50-73B6-494C-9955-9F8E236B094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Add Fade Smoothly transition</a:t>
            </a:r>
            <a:r>
              <a:rPr lang="en-US" baseline="0" dirty="0" smtClean="0"/>
              <a:t> to </a:t>
            </a:r>
            <a:r>
              <a:rPr lang="en-US" baseline="0" dirty="0" smtClean="0"/>
              <a:t>all slides</a:t>
            </a:r>
            <a:endParaRPr lang="en-US" dirty="0"/>
          </a:p>
        </p:txBody>
      </p:sp>
      <p:sp>
        <p:nvSpPr>
          <p:cNvPr id="4" name="Slide Number Placeholder 3"/>
          <p:cNvSpPr>
            <a:spLocks noGrp="1"/>
          </p:cNvSpPr>
          <p:nvPr>
            <p:ph type="sldNum" sz="quarter" idx="10"/>
          </p:nvPr>
        </p:nvSpPr>
        <p:spPr/>
        <p:txBody>
          <a:bodyPr/>
          <a:lstStyle/>
          <a:p>
            <a:fld id="{BDF01A50-73B6-494C-9955-9F8E236B094E}"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Only</a:t>
            </a:r>
            <a:r>
              <a:rPr lang="en-US" baseline="0" dirty="0" smtClean="0"/>
              <a:t> use animation that reinforces what you’re trying to say.</a:t>
            </a:r>
            <a:r>
              <a:rPr lang="en-US" baseline="0" dirty="0" smtClean="0"/>
              <a:t> </a:t>
            </a:r>
          </a:p>
          <a:p>
            <a:endParaRPr lang="en-US" baseline="0" dirty="0" smtClean="0"/>
          </a:p>
          <a:p>
            <a:r>
              <a:rPr lang="en-US" baseline="0" dirty="0" smtClean="0"/>
              <a:t>Animate the bullet points by adding a custom animation effect to each one. </a:t>
            </a:r>
          </a:p>
          <a:p>
            <a:endParaRPr lang="en-US" baseline="0" dirty="0" smtClean="0"/>
          </a:p>
          <a:p>
            <a:r>
              <a:rPr lang="en-US" baseline="0" dirty="0" smtClean="0"/>
              <a:t>Slide Show &gt; Custom Animation &gt; Add effect.</a:t>
            </a:r>
          </a:p>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BDF01A50-73B6-494C-9955-9F8E236B094E}"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Add Exit effect to </a:t>
            </a:r>
            <a:r>
              <a:rPr lang="en-US" dirty="0" smtClean="0"/>
              <a:t>bullets so they go away.</a:t>
            </a:r>
            <a:endParaRPr lang="en-US" dirty="0"/>
          </a:p>
        </p:txBody>
      </p:sp>
      <p:sp>
        <p:nvSpPr>
          <p:cNvPr id="4" name="Slide Number Placeholder 3"/>
          <p:cNvSpPr>
            <a:spLocks noGrp="1"/>
          </p:cNvSpPr>
          <p:nvPr>
            <p:ph type="sldNum" sz="quarter" idx="10"/>
          </p:nvPr>
        </p:nvSpPr>
        <p:spPr/>
        <p:txBody>
          <a:bodyPr/>
          <a:lstStyle/>
          <a:p>
            <a:fld id="{BDF01A50-73B6-494C-9955-9F8E236B094E}"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Add PTP</a:t>
            </a:r>
            <a:r>
              <a:rPr lang="en-US" baseline="0" dirty="0" smtClean="0"/>
              <a:t> logo &amp; path animation. Or bus and “ease out” exit effect.</a:t>
            </a:r>
            <a:endParaRPr lang="en-US" dirty="0"/>
          </a:p>
        </p:txBody>
      </p:sp>
      <p:sp>
        <p:nvSpPr>
          <p:cNvPr id="4" name="Slide Number Placeholder 3"/>
          <p:cNvSpPr>
            <a:spLocks noGrp="1"/>
          </p:cNvSpPr>
          <p:nvPr>
            <p:ph type="sldNum" sz="quarter" idx="10"/>
          </p:nvPr>
        </p:nvSpPr>
        <p:spPr/>
        <p:txBody>
          <a:bodyPr/>
          <a:lstStyle/>
          <a:p>
            <a:fld id="{BDF01A50-73B6-494C-9955-9F8E236B094E}"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Add music or an audio clip to</a:t>
            </a:r>
            <a:r>
              <a:rPr lang="en-US" baseline="0" dirty="0" smtClean="0"/>
              <a:t> this slide.</a:t>
            </a:r>
            <a:endParaRPr lang="en-US" dirty="0"/>
          </a:p>
        </p:txBody>
      </p:sp>
      <p:sp>
        <p:nvSpPr>
          <p:cNvPr id="4" name="Slide Number Placeholder 3"/>
          <p:cNvSpPr>
            <a:spLocks noGrp="1"/>
          </p:cNvSpPr>
          <p:nvPr>
            <p:ph type="sldNum" sz="quarter" idx="10"/>
          </p:nvPr>
        </p:nvSpPr>
        <p:spPr/>
        <p:txBody>
          <a:bodyPr/>
          <a:lstStyle/>
          <a:p>
            <a:fld id="{BDF01A50-73B6-494C-9955-9F8E236B094E}"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Embed a video in</a:t>
            </a:r>
            <a:r>
              <a:rPr lang="en-US" baseline="0" dirty="0" smtClean="0"/>
              <a:t> this slide.</a:t>
            </a:r>
          </a:p>
          <a:p>
            <a:endParaRPr lang="en-US" baseline="0" dirty="0" smtClean="0"/>
          </a:p>
          <a:p>
            <a:r>
              <a:rPr lang="en-US" b="1" baseline="0" dirty="0" smtClean="0"/>
              <a:t>PC users: you should be able to directly embed a video by using the URL to that video. </a:t>
            </a:r>
          </a:p>
          <a:p>
            <a:endParaRPr lang="en-US" baseline="0" dirty="0" smtClean="0"/>
          </a:p>
          <a:p>
            <a:r>
              <a:rPr lang="en-US" baseline="0" dirty="0" smtClean="0"/>
              <a:t>The Button &gt; PowerPoint Options &gt; Show Developer Tab in Ribbon. </a:t>
            </a:r>
          </a:p>
          <a:p>
            <a:endParaRPr lang="en-US" baseline="0" dirty="0" smtClean="0"/>
          </a:p>
          <a:p>
            <a:r>
              <a:rPr lang="en-US" baseline="0" dirty="0" smtClean="0"/>
              <a:t>Then click the Developer tab. Click More Tools (hammer and wrench icon). Select Shockwave Flash Object.</a:t>
            </a:r>
          </a:p>
          <a:p>
            <a:endParaRPr lang="en-US" baseline="0" dirty="0" smtClean="0"/>
          </a:p>
          <a:p>
            <a:r>
              <a:rPr lang="en-US" baseline="0" dirty="0" smtClean="0"/>
              <a:t>Immediately, click and drag mouse to create a box to “hold” your video. </a:t>
            </a:r>
          </a:p>
          <a:p>
            <a:endParaRPr lang="en-US" baseline="0" dirty="0" smtClean="0"/>
          </a:p>
          <a:p>
            <a:r>
              <a:rPr lang="en-US" baseline="0" dirty="0" smtClean="0"/>
              <a:t>With box still selected, click Properties in the Ribbon. </a:t>
            </a:r>
          </a:p>
          <a:p>
            <a:endParaRPr lang="en-US" baseline="0" dirty="0" smtClean="0"/>
          </a:p>
          <a:p>
            <a:r>
              <a:rPr lang="en-US" baseline="0" dirty="0" smtClean="0"/>
              <a:t>Make sure </a:t>
            </a:r>
            <a:r>
              <a:rPr lang="en-US" baseline="0" dirty="0" err="1" smtClean="0"/>
              <a:t>EmbedMovie</a:t>
            </a:r>
            <a:r>
              <a:rPr lang="en-US" baseline="0" dirty="0" smtClean="0"/>
              <a:t> is set to False.</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Take a link that looks like this: </a:t>
            </a:r>
            <a:r>
              <a:rPr lang="en-US" sz="1200" kern="1200" dirty="0" smtClean="0">
                <a:solidFill>
                  <a:schemeClr val="tx1"/>
                </a:solidFill>
                <a:latin typeface="+mn-lt"/>
                <a:ea typeface="+mn-ea"/>
                <a:cs typeface="+mn-cs"/>
              </a:rPr>
              <a:t>https://</a:t>
            </a:r>
            <a:r>
              <a:rPr lang="en-US" sz="1200" kern="1200" dirty="0" err="1" smtClean="0">
                <a:solidFill>
                  <a:schemeClr val="tx1"/>
                </a:solidFill>
                <a:latin typeface="+mn-lt"/>
                <a:ea typeface="+mn-ea"/>
                <a:cs typeface="+mn-cs"/>
              </a:rPr>
              <a:t>www.youtube.com/watch?v</a:t>
            </a:r>
            <a:r>
              <a:rPr lang="en-US" sz="1200" kern="1200" dirty="0" smtClean="0">
                <a:solidFill>
                  <a:schemeClr val="tx1"/>
                </a:solidFill>
                <a:latin typeface="+mn-lt"/>
                <a:ea typeface="+mn-ea"/>
                <a:cs typeface="+mn-cs"/>
              </a:rPr>
              <a:t>=Ik1AK56FtVc</a:t>
            </a:r>
            <a:r>
              <a:rPr lang="en-US" dirty="0" smtClean="0"/>
              <a:t> </a:t>
            </a:r>
            <a:r>
              <a:rPr lang="en-US" baseline="0" dirty="0" smtClean="0"/>
              <a:t> and remove “watch?” and replace “=“ with “/”. Paste it into the Movie line.</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Close the Properties box.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View slide show to test that the video works.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1" baseline="0" dirty="0" smtClean="0"/>
              <a:t>For Mac users:</a:t>
            </a:r>
            <a:endParaRPr lang="en-US" b="1" dirty="0" smtClean="0"/>
          </a:p>
          <a:p>
            <a:endParaRPr lang="en-US" dirty="0" smtClean="0"/>
          </a:p>
          <a:p>
            <a:r>
              <a:rPr lang="en-US" sz="1200" kern="1200" dirty="0" smtClean="0">
                <a:solidFill>
                  <a:schemeClr val="tx1"/>
                </a:solidFill>
                <a:latin typeface="+mn-lt"/>
                <a:ea typeface="+mn-ea"/>
                <a:cs typeface="+mn-cs"/>
              </a:rPr>
              <a:t>For both sounds and movies, you’re going to need to have the files on your computer to add them to your presentation. Don’t worry if you don’t already have them – we can get YouTube videos in the right format and downloaded to your computer</a:t>
            </a:r>
            <a:r>
              <a:rPr lang="en-US" sz="1200" kern="1200" baseline="0" dirty="0" smtClean="0">
                <a:solidFill>
                  <a:schemeClr val="tx1"/>
                </a:solidFill>
                <a:latin typeface="+mn-lt"/>
                <a:ea typeface="+mn-ea"/>
                <a:cs typeface="+mn-cs"/>
              </a:rPr>
              <a:t> using free conversion tools online</a:t>
            </a:r>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 </a:t>
            </a:r>
          </a:p>
          <a:p>
            <a:pPr lvl="0"/>
            <a:r>
              <a:rPr lang="en-US" sz="1200" kern="1200" dirty="0" smtClean="0">
                <a:solidFill>
                  <a:schemeClr val="tx1"/>
                </a:solidFill>
                <a:latin typeface="+mn-lt"/>
                <a:ea typeface="+mn-ea"/>
                <a:cs typeface="+mn-cs"/>
              </a:rPr>
              <a:t>Find</a:t>
            </a:r>
            <a:r>
              <a:rPr lang="en-US" sz="1200" kern="1200" baseline="0" dirty="0" smtClean="0">
                <a:solidFill>
                  <a:schemeClr val="tx1"/>
                </a:solidFill>
                <a:latin typeface="+mn-lt"/>
                <a:ea typeface="+mn-ea"/>
                <a:cs typeface="+mn-cs"/>
              </a:rPr>
              <a:t> desired video online</a:t>
            </a:r>
            <a:r>
              <a:rPr lang="en-US" sz="1200" kern="1200" dirty="0" smtClean="0">
                <a:solidFill>
                  <a:schemeClr val="tx1"/>
                </a:solidFill>
                <a:latin typeface="+mn-lt"/>
                <a:ea typeface="+mn-ea"/>
                <a:cs typeface="+mn-cs"/>
              </a:rPr>
              <a:t>. Copy URL in Share section under the</a:t>
            </a:r>
            <a:r>
              <a:rPr lang="en-US" sz="1200" kern="1200" baseline="0" dirty="0" smtClean="0">
                <a:solidFill>
                  <a:schemeClr val="tx1"/>
                </a:solidFill>
                <a:latin typeface="+mn-lt"/>
                <a:ea typeface="+mn-ea"/>
                <a:cs typeface="+mn-cs"/>
              </a:rPr>
              <a:t> YouTube video</a:t>
            </a:r>
            <a:r>
              <a:rPr lang="en-US" sz="1200" kern="1200" dirty="0" smtClean="0">
                <a:solidFill>
                  <a:schemeClr val="tx1"/>
                </a:solidFill>
                <a:latin typeface="+mn-lt"/>
                <a:ea typeface="+mn-ea"/>
                <a:cs typeface="+mn-cs"/>
              </a:rPr>
              <a:t>. Your file must be smaller than 100MB. </a:t>
            </a:r>
            <a:r>
              <a:rPr lang="en-US" sz="1200" kern="1200" baseline="0" dirty="0" smtClean="0">
                <a:solidFill>
                  <a:schemeClr val="tx1"/>
                </a:solidFill>
                <a:latin typeface="+mn-lt"/>
                <a:ea typeface="+mn-ea"/>
                <a:cs typeface="+mn-cs"/>
              </a:rPr>
              <a:t>Choose a video that’s under 5 minutes.</a:t>
            </a:r>
            <a:endParaRPr lang="en-US" sz="1200" kern="1200" dirty="0" smtClean="0">
              <a:solidFill>
                <a:schemeClr val="tx1"/>
              </a:solidFill>
              <a:latin typeface="+mn-lt"/>
              <a:ea typeface="+mn-ea"/>
              <a:cs typeface="+mn-cs"/>
            </a:endParaRPr>
          </a:p>
          <a:p>
            <a:pPr lvl="0"/>
            <a:endParaRPr lang="en-US" sz="1200" kern="1200" dirty="0" smtClean="0">
              <a:solidFill>
                <a:schemeClr val="tx1"/>
              </a:solidFill>
              <a:latin typeface="+mn-lt"/>
              <a:ea typeface="+mn-ea"/>
              <a:cs typeface="+mn-cs"/>
            </a:endParaRPr>
          </a:p>
          <a:p>
            <a:pPr lvl="0"/>
            <a:r>
              <a:rPr lang="en-US" sz="1200" kern="1200" dirty="0" smtClean="0">
                <a:solidFill>
                  <a:schemeClr val="tx1"/>
                </a:solidFill>
                <a:latin typeface="+mn-lt"/>
                <a:ea typeface="+mn-ea"/>
                <a:cs typeface="+mn-cs"/>
              </a:rPr>
              <a:t>Go to http://</a:t>
            </a:r>
            <a:r>
              <a:rPr lang="en-US" sz="1200" kern="1200" dirty="0" err="1" smtClean="0">
                <a:solidFill>
                  <a:schemeClr val="tx1"/>
                </a:solidFill>
                <a:latin typeface="+mn-lt"/>
                <a:ea typeface="+mn-ea"/>
                <a:cs typeface="+mn-cs"/>
              </a:rPr>
              <a:t>mediaconverter.org</a:t>
            </a:r>
            <a:r>
              <a:rPr lang="en-US" sz="1200" kern="1200" dirty="0" smtClean="0">
                <a:solidFill>
                  <a:schemeClr val="tx1"/>
                </a:solidFill>
                <a:latin typeface="+mn-lt"/>
                <a:ea typeface="+mn-ea"/>
                <a:cs typeface="+mn-cs"/>
              </a:rPr>
              <a:t> (http://</a:t>
            </a:r>
            <a:r>
              <a:rPr lang="en-US" sz="1200" kern="1200" dirty="0" err="1" smtClean="0">
                <a:solidFill>
                  <a:schemeClr val="tx1"/>
                </a:solidFill>
                <a:latin typeface="+mn-lt"/>
                <a:ea typeface="+mn-ea"/>
                <a:cs typeface="+mn-cs"/>
              </a:rPr>
              <a:t>zamzar.com</a:t>
            </a:r>
            <a:r>
              <a:rPr lang="en-US" sz="1200" kern="1200" dirty="0" smtClean="0">
                <a:solidFill>
                  <a:schemeClr val="tx1"/>
                </a:solidFill>
                <a:latin typeface="+mn-lt"/>
                <a:ea typeface="+mn-ea"/>
                <a:cs typeface="+mn-cs"/>
              </a:rPr>
              <a:t> is another option). You only get 5 conversions each time you visit. </a:t>
            </a:r>
          </a:p>
          <a:p>
            <a:pPr lvl="0"/>
            <a:endParaRPr lang="en-US" sz="1200" kern="1200" dirty="0" smtClean="0">
              <a:solidFill>
                <a:schemeClr val="tx1"/>
              </a:solidFill>
              <a:latin typeface="+mn-lt"/>
              <a:ea typeface="+mn-ea"/>
              <a:cs typeface="+mn-cs"/>
            </a:endParaRPr>
          </a:p>
          <a:p>
            <a:pPr lvl="0"/>
            <a:r>
              <a:rPr lang="en-US" sz="1200" kern="1200" dirty="0" smtClean="0">
                <a:solidFill>
                  <a:schemeClr val="tx1"/>
                </a:solidFill>
                <a:latin typeface="+mn-lt"/>
                <a:ea typeface="+mn-ea"/>
                <a:cs typeface="+mn-cs"/>
              </a:rPr>
              <a:t>Enter your link in the media</a:t>
            </a:r>
            <a:r>
              <a:rPr lang="en-US" sz="1200" kern="1200" baseline="0" dirty="0" smtClean="0">
                <a:solidFill>
                  <a:schemeClr val="tx1"/>
                </a:solidFill>
                <a:latin typeface="+mn-lt"/>
                <a:ea typeface="+mn-ea"/>
                <a:cs typeface="+mn-cs"/>
              </a:rPr>
              <a:t> conversion site </a:t>
            </a:r>
            <a:r>
              <a:rPr lang="en-US" sz="1200" kern="1200" dirty="0" smtClean="0">
                <a:solidFill>
                  <a:schemeClr val="tx1"/>
                </a:solidFill>
                <a:latin typeface="+mn-lt"/>
                <a:ea typeface="+mn-ea"/>
                <a:cs typeface="+mn-cs"/>
              </a:rPr>
              <a:t>and click Ok. Click Go to Next Step. </a:t>
            </a:r>
          </a:p>
          <a:p>
            <a:pPr lvl="0"/>
            <a:endParaRPr lang="en-US" sz="1200" kern="1200" dirty="0" smtClean="0">
              <a:solidFill>
                <a:schemeClr val="tx1"/>
              </a:solidFill>
              <a:latin typeface="+mn-lt"/>
              <a:ea typeface="+mn-ea"/>
              <a:cs typeface="+mn-cs"/>
            </a:endParaRPr>
          </a:p>
          <a:p>
            <a:pPr lvl="0"/>
            <a:r>
              <a:rPr lang="en-US" sz="1200" kern="1200" dirty="0" smtClean="0">
                <a:solidFill>
                  <a:schemeClr val="tx1"/>
                </a:solidFill>
                <a:latin typeface="+mn-lt"/>
                <a:ea typeface="+mn-ea"/>
                <a:cs typeface="+mn-cs"/>
              </a:rPr>
              <a:t>Choose mp4 file output. Click Ok and then Start. </a:t>
            </a:r>
          </a:p>
          <a:p>
            <a:pPr lvl="0"/>
            <a:endParaRPr lang="en-US" sz="1200" kern="1200" dirty="0" smtClean="0">
              <a:solidFill>
                <a:schemeClr val="tx1"/>
              </a:solidFill>
              <a:latin typeface="+mn-lt"/>
              <a:ea typeface="+mn-ea"/>
              <a:cs typeface="+mn-cs"/>
            </a:endParaRPr>
          </a:p>
          <a:p>
            <a:pPr lvl="0"/>
            <a:r>
              <a:rPr lang="en-US" sz="1200" kern="1200" dirty="0" smtClean="0">
                <a:solidFill>
                  <a:schemeClr val="tx1"/>
                </a:solidFill>
                <a:latin typeface="+mn-lt"/>
                <a:ea typeface="+mn-ea"/>
                <a:cs typeface="+mn-cs"/>
              </a:rPr>
              <a:t>This conversion process may take a few minutes. It’s preparing a file for you to download to your computer. (It will never work if your file is too big!</a:t>
            </a:r>
            <a:r>
              <a:rPr lang="en-US" sz="1200" kern="1200" baseline="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lvl="0"/>
            <a:endParaRPr lang="en-US" sz="1200" kern="1200" dirty="0" smtClean="0">
              <a:solidFill>
                <a:schemeClr val="tx1"/>
              </a:solidFill>
              <a:latin typeface="+mn-lt"/>
              <a:ea typeface="+mn-ea"/>
              <a:cs typeface="+mn-cs"/>
            </a:endParaRPr>
          </a:p>
          <a:p>
            <a:pPr lvl="0"/>
            <a:r>
              <a:rPr lang="en-US" sz="1200" kern="1200" dirty="0" smtClean="0">
                <a:solidFill>
                  <a:schemeClr val="tx1"/>
                </a:solidFill>
                <a:latin typeface="+mn-lt"/>
                <a:ea typeface="+mn-ea"/>
                <a:cs typeface="+mn-cs"/>
              </a:rPr>
              <a:t>When it’s done, you should be able to download the video and save to computer. </a:t>
            </a:r>
          </a:p>
          <a:p>
            <a:pPr lvl="0"/>
            <a:endParaRPr lang="en-US" sz="1200" kern="1200" dirty="0" smtClean="0">
              <a:solidFill>
                <a:schemeClr val="tx1"/>
              </a:solidFill>
              <a:latin typeface="+mn-lt"/>
              <a:ea typeface="+mn-ea"/>
              <a:cs typeface="+mn-cs"/>
            </a:endParaRPr>
          </a:p>
          <a:p>
            <a:r>
              <a:rPr lang="en-US" sz="1200" b="1" kern="1200" dirty="0" smtClean="0">
                <a:solidFill>
                  <a:schemeClr val="tx1"/>
                </a:solidFill>
                <a:latin typeface="+mn-lt"/>
                <a:ea typeface="+mn-ea"/>
                <a:cs typeface="+mn-cs"/>
              </a:rPr>
              <a:t>Tip </a:t>
            </a:r>
            <a:r>
              <a:rPr lang="en-US" sz="1200" kern="1200" dirty="0" smtClean="0">
                <a:solidFill>
                  <a:schemeClr val="tx1"/>
                </a:solidFill>
                <a:latin typeface="+mn-lt"/>
                <a:ea typeface="+mn-ea"/>
                <a:cs typeface="+mn-cs"/>
              </a:rPr>
              <a:t>  Always put the movie in the same folder as your PowerPoint presentation. If you later move the PowerPoint presentation to another computer, copy the movie too. Keeping your movie in the same folder as your presentation ensures the link will still work. However, you should always test the movie on a new machine just to be certain. Re-insert the movie, if necessary.)</a:t>
            </a:r>
          </a:p>
          <a:p>
            <a:endParaRPr lang="en-US" sz="1200" kern="1200" dirty="0" smtClean="0">
              <a:solidFill>
                <a:schemeClr val="tx1"/>
              </a:solidFill>
              <a:latin typeface="+mn-lt"/>
              <a:ea typeface="+mn-ea"/>
              <a:cs typeface="+mn-cs"/>
            </a:endParaRPr>
          </a:p>
          <a:p>
            <a:r>
              <a:rPr lang="en-US" dirty="0" smtClean="0"/>
              <a:t>In</a:t>
            </a:r>
            <a:r>
              <a:rPr lang="en-US" baseline="0" dirty="0" smtClean="0"/>
              <a:t> your PowerPoint presentation, go to the Insert menu. </a:t>
            </a:r>
          </a:p>
          <a:p>
            <a:endParaRPr lang="en-US" baseline="0" dirty="0" smtClean="0"/>
          </a:p>
          <a:p>
            <a:r>
              <a:rPr lang="en-US" baseline="0" dirty="0" smtClean="0"/>
              <a:t>Click Movie and navigate to the file where your video is saved. When you select it, it will be popped into the presentation. You won’t need to be connected to the internet to show your presentation.</a:t>
            </a:r>
          </a:p>
          <a:p>
            <a:endParaRPr lang="en-US" dirty="0" smtClean="0"/>
          </a:p>
          <a:p>
            <a:endParaRPr lang="en-US" dirty="0" smtClean="0"/>
          </a:p>
          <a:p>
            <a:r>
              <a:rPr lang="en-US" dirty="0" smtClean="0"/>
              <a:t>Skillfully done presentation examples: </a:t>
            </a:r>
          </a:p>
          <a:p>
            <a:endParaRPr lang="en-US" dirty="0" smtClean="0"/>
          </a:p>
          <a:p>
            <a:r>
              <a:rPr lang="en-US" b="1" dirty="0" smtClean="0"/>
              <a:t>Republic, Lost </a:t>
            </a:r>
            <a:r>
              <a:rPr lang="en-US" dirty="0" smtClean="0"/>
              <a:t>from Lawrence </a:t>
            </a:r>
            <a:r>
              <a:rPr lang="en-US" dirty="0" err="1" smtClean="0"/>
              <a:t>Lessig’s</a:t>
            </a:r>
            <a:r>
              <a:rPr lang="en-US" dirty="0" smtClean="0"/>
              <a:t>: </a:t>
            </a:r>
            <a:r>
              <a:rPr lang="en-US" baseline="0" dirty="0" smtClean="0"/>
              <a:t> </a:t>
            </a:r>
            <a:r>
              <a:rPr lang="en-US" sz="1200" kern="1200" dirty="0" smtClean="0">
                <a:solidFill>
                  <a:schemeClr val="tx1"/>
                </a:solidFill>
                <a:latin typeface="+mn-lt"/>
                <a:ea typeface="+mn-ea"/>
                <a:cs typeface="+mn-cs"/>
              </a:rPr>
              <a:t>https</a:t>
            </a:r>
            <a:r>
              <a:rPr lang="en-US" sz="1200" kern="1200" dirty="0" smtClean="0">
                <a:solidFill>
                  <a:schemeClr val="tx1"/>
                </a:solidFill>
                <a:latin typeface="+mn-lt"/>
                <a:ea typeface="+mn-ea"/>
                <a:cs typeface="+mn-cs"/>
              </a:rPr>
              <a:t>://</a:t>
            </a:r>
            <a:r>
              <a:rPr lang="en-US" sz="1200" kern="1200" dirty="0" err="1" smtClean="0">
                <a:solidFill>
                  <a:schemeClr val="tx1"/>
                </a:solidFill>
                <a:latin typeface="+mn-lt"/>
                <a:ea typeface="+mn-ea"/>
                <a:cs typeface="+mn-cs"/>
              </a:rPr>
              <a:t>www.youtube.com/watch?v</a:t>
            </a:r>
            <a:r>
              <a:rPr lang="en-US" sz="1200" kern="1200" dirty="0" smtClean="0">
                <a:solidFill>
                  <a:schemeClr val="tx1"/>
                </a:solidFill>
                <a:latin typeface="+mn-lt"/>
                <a:ea typeface="+mn-ea"/>
                <a:cs typeface="+mn-cs"/>
              </a:rPr>
              <a:t>=Ik1AK56FtVc</a:t>
            </a:r>
            <a:r>
              <a:rPr lang="en-US" dirty="0" smtClean="0"/>
              <a:t> </a:t>
            </a:r>
          </a:p>
          <a:p>
            <a:endParaRPr lang="en-US" sz="1200" kern="1200" dirty="0" smtClean="0">
              <a:solidFill>
                <a:schemeClr val="tx1"/>
              </a:solidFill>
              <a:latin typeface="+mn-lt"/>
              <a:ea typeface="+mn-ea"/>
              <a:cs typeface="+mn-cs"/>
            </a:endParaRPr>
          </a:p>
          <a:p>
            <a:r>
              <a:rPr lang="en-US" sz="1200" b="1" kern="1200" dirty="0" smtClean="0">
                <a:solidFill>
                  <a:schemeClr val="tx1"/>
                </a:solidFill>
                <a:latin typeface="+mn-lt"/>
                <a:ea typeface="+mn-ea"/>
                <a:cs typeface="+mn-cs"/>
              </a:rPr>
              <a:t>Drive: What</a:t>
            </a:r>
            <a:r>
              <a:rPr lang="en-US" sz="1200" b="1" kern="1200" baseline="0" dirty="0" smtClean="0">
                <a:solidFill>
                  <a:schemeClr val="tx1"/>
                </a:solidFill>
                <a:latin typeface="+mn-lt"/>
                <a:ea typeface="+mn-ea"/>
                <a:cs typeface="+mn-cs"/>
              </a:rPr>
              <a:t> Animates Us</a:t>
            </a:r>
            <a:r>
              <a:rPr lang="en-US" sz="1200" kern="1200" baseline="0" dirty="0" smtClean="0">
                <a:solidFill>
                  <a:schemeClr val="tx1"/>
                </a:solidFill>
                <a:latin typeface="+mn-lt"/>
                <a:ea typeface="+mn-ea"/>
                <a:cs typeface="+mn-cs"/>
              </a:rPr>
              <a:t>: https://</a:t>
            </a:r>
            <a:r>
              <a:rPr lang="en-US" sz="1200" kern="1200" baseline="0" dirty="0" err="1" smtClean="0">
                <a:solidFill>
                  <a:schemeClr val="tx1"/>
                </a:solidFill>
                <a:latin typeface="+mn-lt"/>
                <a:ea typeface="+mn-ea"/>
                <a:cs typeface="+mn-cs"/>
              </a:rPr>
              <a:t>www.youtube.com/watch?v</a:t>
            </a:r>
            <a:r>
              <a:rPr lang="en-US" sz="1200" kern="1200" baseline="0" dirty="0" smtClean="0">
                <a:solidFill>
                  <a:schemeClr val="tx1"/>
                </a:solidFill>
                <a:latin typeface="+mn-lt"/>
                <a:ea typeface="+mn-ea"/>
                <a:cs typeface="+mn-cs"/>
              </a:rPr>
              <a:t>=u6XAPnuFjJc</a:t>
            </a:r>
            <a:endParaRPr lang="en-US" sz="1200" kern="120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BDF01A50-73B6-494C-9955-9F8E236B094E}"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800" dirty="0" smtClean="0"/>
              <a:t>Thoughts about best practices</a:t>
            </a:r>
            <a:r>
              <a:rPr lang="en-US" sz="1800" baseline="0" dirty="0" smtClean="0"/>
              <a:t> when delivering presentations:</a:t>
            </a:r>
            <a:endParaRPr lang="en-US" sz="1800" dirty="0" smtClean="0"/>
          </a:p>
          <a:p>
            <a:endParaRPr lang="en-US" sz="1800" dirty="0" smtClean="0"/>
          </a:p>
          <a:p>
            <a:pPr lvl="0">
              <a:spcAft>
                <a:spcPts val="600"/>
              </a:spcAft>
              <a:buFont typeface="Arial"/>
              <a:buChar char="•"/>
            </a:pPr>
            <a:r>
              <a:rPr lang="en-US" sz="1800" dirty="0" smtClean="0"/>
              <a:t>Is </a:t>
            </a:r>
            <a:r>
              <a:rPr lang="en-US" sz="1800" dirty="0" smtClean="0"/>
              <a:t>it even possible to read a paragraph of </a:t>
            </a:r>
            <a:r>
              <a:rPr lang="en-US" sz="1800" dirty="0" smtClean="0"/>
              <a:t>text </a:t>
            </a:r>
            <a:r>
              <a:rPr lang="en-US" sz="1800" dirty="0" smtClean="0"/>
              <a:t>simultaneously while a presenter is</a:t>
            </a:r>
            <a:r>
              <a:rPr lang="en-US" sz="1800" dirty="0" smtClean="0"/>
              <a:t> saying</a:t>
            </a:r>
            <a:r>
              <a:rPr lang="en-US" sz="1800" baseline="0" dirty="0" smtClean="0"/>
              <a:t> </a:t>
            </a:r>
            <a:r>
              <a:rPr lang="en-US" sz="1800" i="1" baseline="0" dirty="0" smtClean="0"/>
              <a:t>different </a:t>
            </a:r>
            <a:r>
              <a:rPr lang="en-US" sz="1800" i="0" baseline="0" dirty="0" smtClean="0"/>
              <a:t>words</a:t>
            </a:r>
            <a:r>
              <a:rPr lang="en-US" sz="1800" dirty="0" smtClean="0"/>
              <a:t>? </a:t>
            </a:r>
            <a:r>
              <a:rPr lang="en-US" sz="1800" b="1" dirty="0" smtClean="0"/>
              <a:t>No</a:t>
            </a:r>
            <a:r>
              <a:rPr lang="en-US" sz="1800" dirty="0" smtClean="0"/>
              <a:t>. </a:t>
            </a:r>
          </a:p>
          <a:p>
            <a:pPr lvl="0">
              <a:spcAft>
                <a:spcPts val="600"/>
              </a:spcAft>
              <a:buFont typeface="Arial"/>
              <a:buChar char="•"/>
            </a:pPr>
            <a:r>
              <a:rPr lang="en-US" sz="1800" dirty="0" smtClean="0"/>
              <a:t>Make EVERYTHING visual, even text </a:t>
            </a:r>
            <a:endParaRPr lang="en-US" sz="1800" dirty="0" smtClean="0"/>
          </a:p>
          <a:p>
            <a:pPr lvl="0">
              <a:spcAft>
                <a:spcPts val="600"/>
              </a:spcAft>
              <a:buFont typeface="Arial"/>
              <a:buChar char="•"/>
            </a:pPr>
            <a:r>
              <a:rPr lang="en-US" sz="1800" dirty="0" smtClean="0"/>
              <a:t>Use BIG </a:t>
            </a:r>
            <a:r>
              <a:rPr lang="en-US" sz="1800" dirty="0" smtClean="0"/>
              <a:t>text</a:t>
            </a:r>
          </a:p>
          <a:p>
            <a:pPr lvl="0">
              <a:spcAft>
                <a:spcPts val="600"/>
              </a:spcAft>
              <a:buFont typeface="Arial"/>
              <a:buChar char="•"/>
            </a:pPr>
            <a:r>
              <a:rPr lang="en-US" sz="1800" dirty="0" smtClean="0"/>
              <a:t>USE (rather than avoid) blank space or meaningful silence</a:t>
            </a:r>
          </a:p>
          <a:p>
            <a:endParaRPr lang="en-US" dirty="0"/>
          </a:p>
        </p:txBody>
      </p:sp>
      <p:sp>
        <p:nvSpPr>
          <p:cNvPr id="4" name="Slide Number Placeholder 3"/>
          <p:cNvSpPr>
            <a:spLocks noGrp="1"/>
          </p:cNvSpPr>
          <p:nvPr>
            <p:ph type="sldNum" sz="quarter" idx="10"/>
          </p:nvPr>
        </p:nvSpPr>
        <p:spPr/>
        <p:txBody>
          <a:bodyPr/>
          <a:lstStyle/>
          <a:p>
            <a:fld id="{BDF01A50-73B6-494C-9955-9F8E236B094E}"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10 slides </a:t>
            </a:r>
            <a:r>
              <a:rPr lang="en-US" i="1" dirty="0" smtClean="0"/>
              <a:t>at maximum</a:t>
            </a:r>
          </a:p>
          <a:p>
            <a:r>
              <a:rPr lang="en-US" i="0" dirty="0" smtClean="0"/>
              <a:t>20 minutes </a:t>
            </a:r>
            <a:r>
              <a:rPr lang="en-US" i="1" dirty="0" smtClean="0"/>
              <a:t>at maximum</a:t>
            </a:r>
          </a:p>
          <a:p>
            <a:r>
              <a:rPr lang="en-US" i="0" dirty="0" smtClean="0"/>
              <a:t>30</a:t>
            </a:r>
            <a:r>
              <a:rPr lang="en-US" i="0" baseline="0" dirty="0" smtClean="0"/>
              <a:t> pt font </a:t>
            </a:r>
            <a:r>
              <a:rPr lang="en-US" i="1" baseline="0" dirty="0" smtClean="0"/>
              <a:t>at minimum</a:t>
            </a:r>
            <a:endParaRPr lang="en-US" i="0" dirty="0"/>
          </a:p>
        </p:txBody>
      </p:sp>
      <p:sp>
        <p:nvSpPr>
          <p:cNvPr id="4" name="Slide Number Placeholder 3"/>
          <p:cNvSpPr>
            <a:spLocks noGrp="1"/>
          </p:cNvSpPr>
          <p:nvPr>
            <p:ph type="sldNum" sz="quarter" idx="10"/>
          </p:nvPr>
        </p:nvSpPr>
        <p:spPr/>
        <p:txBody>
          <a:bodyPr/>
          <a:lstStyle/>
          <a:p>
            <a:fld id="{BDF01A50-73B6-494C-9955-9F8E236B094E}"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It helps to add</a:t>
            </a:r>
            <a:r>
              <a:rPr lang="en-US" baseline="0" dirty="0" smtClean="0"/>
              <a:t> visual cues that show your presentation is beginning, moving into a different segment, or ending, such as background colors.</a:t>
            </a:r>
            <a:endParaRPr lang="en-US" dirty="0"/>
          </a:p>
        </p:txBody>
      </p:sp>
      <p:sp>
        <p:nvSpPr>
          <p:cNvPr id="4" name="Slide Number Placeholder 3"/>
          <p:cNvSpPr>
            <a:spLocks noGrp="1"/>
          </p:cNvSpPr>
          <p:nvPr>
            <p:ph type="sldNum" sz="quarter" idx="10"/>
          </p:nvPr>
        </p:nvSpPr>
        <p:spPr/>
        <p:txBody>
          <a:bodyPr/>
          <a:lstStyle/>
          <a:p>
            <a:fld id="{BDF01A50-73B6-494C-9955-9F8E236B094E}"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F1EA8247-8A53-416A-88C8-39F752091502}" type="datetimeFigureOut">
              <a:rPr lang="en-US" smtClean="0"/>
              <a:pPr/>
              <a:t>12/14/11</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76693716-24E0-4FF3-875A-0B57A6DA33F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spd="slow"/>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1EA8247-8A53-416A-88C8-39F752091502}" type="datetimeFigureOut">
              <a:rPr lang="en-US" smtClean="0"/>
              <a:pPr/>
              <a:t>12/14/11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693716-24E0-4FF3-875A-0B57A6DA33F2}" type="slidenum">
              <a:rPr lang="en-US" smtClean="0"/>
              <a:pPr/>
              <a:t>‹#›</a:t>
            </a:fld>
            <a:endParaRPr lang="en-US"/>
          </a:p>
        </p:txBody>
      </p:sp>
    </p:spTree>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F1EA8247-8A53-416A-88C8-39F752091502}" type="datetimeFigureOut">
              <a:rPr lang="en-US" smtClean="0"/>
              <a:pPr/>
              <a:t>12/14/11</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76693716-24E0-4FF3-875A-0B57A6DA33F2}"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spd="slow"/>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F1EA8247-8A53-416A-88C8-39F752091502}" type="datetimeFigureOut">
              <a:rPr lang="en-US" smtClean="0"/>
              <a:pPr/>
              <a:t>12/14/11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76693716-24E0-4FF3-875A-0B57A6DA33F2}"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F1EA8247-8A53-416A-88C8-39F752091502}" type="datetimeFigureOut">
              <a:rPr lang="en-US" smtClean="0"/>
              <a:pPr/>
              <a:t>12/14/11</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76693716-24E0-4FF3-875A-0B57A6DA33F2}"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transition spd="slow"/>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F1EA8247-8A53-416A-88C8-39F752091502}" type="datetimeFigureOut">
              <a:rPr lang="en-US" smtClean="0"/>
              <a:pPr/>
              <a:t>12/14/11</a:t>
            </a:fld>
            <a:endParaRPr lang="en-US"/>
          </a:p>
        </p:txBody>
      </p:sp>
      <p:sp>
        <p:nvSpPr>
          <p:cNvPr id="10" name="Slide Number Placeholder 9"/>
          <p:cNvSpPr>
            <a:spLocks noGrp="1"/>
          </p:cNvSpPr>
          <p:nvPr>
            <p:ph type="sldNum" sz="quarter" idx="16"/>
          </p:nvPr>
        </p:nvSpPr>
        <p:spPr/>
        <p:txBody>
          <a:bodyPr rtlCol="0"/>
          <a:lstStyle/>
          <a:p>
            <a:fld id="{76693716-24E0-4FF3-875A-0B57A6DA33F2}"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F1EA8247-8A53-416A-88C8-39F752091502}" type="datetimeFigureOut">
              <a:rPr lang="en-US" smtClean="0"/>
              <a:pPr/>
              <a:t>12/14/11</a:t>
            </a:fld>
            <a:endParaRPr lang="en-US"/>
          </a:p>
        </p:txBody>
      </p:sp>
      <p:sp>
        <p:nvSpPr>
          <p:cNvPr id="12" name="Slide Number Placeholder 11"/>
          <p:cNvSpPr>
            <a:spLocks noGrp="1"/>
          </p:cNvSpPr>
          <p:nvPr>
            <p:ph type="sldNum" sz="quarter" idx="16"/>
          </p:nvPr>
        </p:nvSpPr>
        <p:spPr/>
        <p:txBody>
          <a:bodyPr rtlCol="0"/>
          <a:lstStyle/>
          <a:p>
            <a:fld id="{76693716-24E0-4FF3-875A-0B57A6DA33F2}"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1EA8247-8A53-416A-88C8-39F752091502}" type="datetimeFigureOut">
              <a:rPr lang="en-US" smtClean="0"/>
              <a:pPr/>
              <a:t>12/14/11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76693716-24E0-4FF3-875A-0B57A6DA33F2}" type="slidenum">
              <a:rPr lang="en-US" smtClean="0"/>
              <a:pPr/>
              <a:t>‹#›</a:t>
            </a:fld>
            <a:endParaRPr lang="en-US"/>
          </a:p>
        </p:txBody>
      </p:sp>
    </p:spTree>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blank" preserve="1">
  <p:cSld name="Definition Slide">
    <p:bg>
      <p:bgRef idx="1001">
        <a:schemeClr val="bg2"/>
      </p:bgRef>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EA8247-8A53-416A-88C8-39F752091502}" type="datetimeFigureOut">
              <a:rPr lang="en-US" smtClean="0"/>
              <a:pPr/>
              <a:t>12/14/11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76693716-24E0-4FF3-875A-0B57A6DA33F2}"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spd="slow"/>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F1EA8247-8A53-416A-88C8-39F752091502}" type="datetimeFigureOut">
              <a:rPr lang="en-US" smtClean="0"/>
              <a:pPr/>
              <a:t>12/14/11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76693716-24E0-4FF3-875A-0B57A6DA33F2}"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F1EA8247-8A53-416A-88C8-39F752091502}" type="datetimeFigureOut">
              <a:rPr lang="en-US" smtClean="0"/>
              <a:pPr/>
              <a:t>12/14/11</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76693716-24E0-4FF3-875A-0B57A6DA33F2}"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transition spd="slow"/>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dirty="0" smtClean="0"/>
              <a:t>Click to edit Master title style</a:t>
            </a:r>
            <a:endParaRPr kumimoji="0" lang="en-US" dirty="0"/>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F1EA8247-8A53-416A-88C8-39F752091502}" type="datetimeFigureOut">
              <a:rPr lang="en-US" smtClean="0"/>
              <a:pPr/>
              <a:t>12/14/11</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76693716-24E0-4FF3-875A-0B57A6DA33F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4.jpeg"/><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Art of Presentation</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Being Brief</a:t>
            </a:r>
            <a:endParaRPr lang="en-US" dirty="0"/>
          </a:p>
        </p:txBody>
      </p:sp>
      <p:sp>
        <p:nvSpPr>
          <p:cNvPr id="3" name="Content Placeholder 2"/>
          <p:cNvSpPr>
            <a:spLocks noGrp="1"/>
          </p:cNvSpPr>
          <p:nvPr>
            <p:ph sz="quarter" idx="1"/>
          </p:nvPr>
        </p:nvSpPr>
        <p:spPr/>
        <p:txBody>
          <a:bodyPr/>
          <a:lstStyle/>
          <a:p>
            <a:pPr>
              <a:buNone/>
            </a:pPr>
            <a:r>
              <a:rPr lang="en-US" dirty="0" smtClean="0"/>
              <a:t>Our community faces:</a:t>
            </a:r>
          </a:p>
          <a:p>
            <a:r>
              <a:rPr lang="en-US" dirty="0" smtClean="0"/>
              <a:t>Unemployment</a:t>
            </a:r>
          </a:p>
          <a:p>
            <a:r>
              <a:rPr lang="en-US" dirty="0" smtClean="0"/>
              <a:t>Housing issues</a:t>
            </a:r>
          </a:p>
          <a:p>
            <a:r>
              <a:rPr lang="en-US" dirty="0" smtClean="0"/>
              <a:t>Racial profiling</a:t>
            </a:r>
          </a:p>
          <a:p>
            <a:pPr lvl="1"/>
            <a:r>
              <a:rPr lang="en-US" dirty="0" smtClean="0"/>
              <a:t>Issue 1</a:t>
            </a:r>
          </a:p>
          <a:p>
            <a:pPr lvl="1"/>
            <a:r>
              <a:rPr lang="en-US" dirty="0" smtClean="0"/>
              <a:t>Issue 2</a:t>
            </a:r>
          </a:p>
          <a:p>
            <a:r>
              <a:rPr lang="en-US" dirty="0" smtClean="0"/>
              <a:t>Environmental health problems</a:t>
            </a:r>
          </a:p>
          <a:p>
            <a:endParaRPr lang="en-US" dirty="0" smtClean="0"/>
          </a:p>
          <a:p>
            <a:endParaRPr lang="en-US" dirty="0" smtClean="0"/>
          </a:p>
        </p:txBody>
      </p:sp>
    </p:spTree>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Together, we can overcome</a:t>
            </a:r>
            <a:endParaRPr lang="en-US" dirty="0"/>
          </a:p>
        </p:txBody>
      </p:sp>
      <p:sp>
        <p:nvSpPr>
          <p:cNvPr id="3" name="Content Placeholder 2"/>
          <p:cNvSpPr>
            <a:spLocks noGrp="1"/>
          </p:cNvSpPr>
          <p:nvPr>
            <p:ph sz="quarter" idx="1"/>
          </p:nvPr>
        </p:nvSpPr>
        <p:spPr/>
        <p:txBody>
          <a:bodyPr>
            <a:normAutofit/>
          </a:bodyPr>
          <a:lstStyle/>
          <a:p>
            <a:r>
              <a:rPr lang="en-US" dirty="0" smtClean="0"/>
              <a:t>Unemployment</a:t>
            </a:r>
          </a:p>
          <a:p>
            <a:r>
              <a:rPr lang="en-US" dirty="0" smtClean="0"/>
              <a:t>Housing issues</a:t>
            </a:r>
          </a:p>
          <a:p>
            <a:r>
              <a:rPr lang="en-US" dirty="0" smtClean="0"/>
              <a:t>Racial profiling</a:t>
            </a:r>
          </a:p>
          <a:p>
            <a:r>
              <a:rPr lang="en-US" dirty="0" smtClean="0"/>
              <a:t>Environmental health problems</a:t>
            </a:r>
          </a:p>
          <a:p>
            <a:pPr>
              <a:buNone/>
            </a:pPr>
            <a:endParaRPr lang="en-US" dirty="0"/>
          </a:p>
        </p:txBody>
      </p:sp>
    </p:spTree>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PowerPoint: aid or distraction?</a:t>
            </a:r>
            <a:endParaRPr lang="en-US" dirty="0"/>
          </a:p>
        </p:txBody>
      </p:sp>
      <p:sp>
        <p:nvSpPr>
          <p:cNvPr id="5" name="Content Placeholder 4"/>
          <p:cNvSpPr>
            <a:spLocks noGrp="1"/>
          </p:cNvSpPr>
          <p:nvPr>
            <p:ph sz="quarter" idx="1"/>
          </p:nvPr>
        </p:nvSpPr>
        <p:spPr/>
        <p:txBody>
          <a:bodyPr/>
          <a:lstStyle/>
          <a:p>
            <a:endParaRPr lang="en-US"/>
          </a:p>
        </p:txBody>
      </p:sp>
    </p:spTree>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Music</a:t>
            </a:r>
            <a:endParaRPr lang="en-US" dirty="0"/>
          </a:p>
        </p:txBody>
      </p:sp>
      <p:sp>
        <p:nvSpPr>
          <p:cNvPr id="8" name="Content Placeholder 7"/>
          <p:cNvSpPr>
            <a:spLocks noGrp="1"/>
          </p:cNvSpPr>
          <p:nvPr>
            <p:ph sz="quarter" idx="1"/>
          </p:nvPr>
        </p:nvSpPr>
        <p:spPr/>
        <p:txBody>
          <a:bodyPr/>
          <a:lstStyle/>
          <a:p>
            <a:endParaRPr lang="en-US"/>
          </a:p>
        </p:txBody>
      </p:sp>
    </p:spTree>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Video</a:t>
            </a:r>
            <a:endParaRPr lang="en-US" dirty="0"/>
          </a:p>
        </p:txBody>
      </p:sp>
      <p:sp>
        <p:nvSpPr>
          <p:cNvPr id="5" name="Content Placeholder 4"/>
          <p:cNvSpPr>
            <a:spLocks noGrp="1"/>
          </p:cNvSpPr>
          <p:nvPr>
            <p:ph sz="quarter" idx="1"/>
          </p:nvPr>
        </p:nvSpPr>
        <p:spPr/>
        <p:txBody>
          <a:bodyPr/>
          <a:lstStyle/>
          <a:p>
            <a:endParaRPr lang="en-US"/>
          </a:p>
        </p:txBody>
      </p:sp>
    </p:spTree>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Show visuals, speak words</a:t>
            </a:r>
            <a:endParaRPr lang="en-US" dirty="0"/>
          </a:p>
        </p:txBody>
      </p:sp>
      <p:pic>
        <p:nvPicPr>
          <p:cNvPr id="4" name="Content Placeholder 3" descr="sliced apple.jpg"/>
          <p:cNvPicPr>
            <a:picLocks noGrp="1" noChangeAspect="1"/>
          </p:cNvPicPr>
          <p:nvPr>
            <p:ph sz="quarter" idx="1"/>
          </p:nvPr>
        </p:nvPicPr>
        <p:blipFill>
          <a:blip r:embed="rId3" cstate="print"/>
          <a:srcRect l="-18008" r="-18008"/>
          <a:stretch>
            <a:fillRect/>
          </a:stretch>
        </p:blipFill>
        <p:spPr>
          <a:xfrm>
            <a:off x="1066800" y="3276600"/>
            <a:ext cx="2487479" cy="1371600"/>
          </a:xfrm>
        </p:spPr>
      </p:pic>
      <p:sp>
        <p:nvSpPr>
          <p:cNvPr id="5" name="Right Arrow 4"/>
          <p:cNvSpPr/>
          <p:nvPr/>
        </p:nvSpPr>
        <p:spPr>
          <a:xfrm flipV="1">
            <a:off x="3810000" y="3657600"/>
            <a:ext cx="1371600" cy="563881"/>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6" name="Picture 5" descr="FoodApplePie.jpg"/>
          <p:cNvPicPr>
            <a:picLocks noChangeAspect="1"/>
          </p:cNvPicPr>
          <p:nvPr/>
        </p:nvPicPr>
        <p:blipFill>
          <a:blip r:embed="rId4" cstate="print"/>
          <a:stretch>
            <a:fillRect/>
          </a:stretch>
        </p:blipFill>
        <p:spPr>
          <a:xfrm>
            <a:off x="5562600" y="2895600"/>
            <a:ext cx="2895886" cy="1929384"/>
          </a:xfrm>
          <a:prstGeom prst="rect">
            <a:avLst/>
          </a:prstGeom>
        </p:spPr>
      </p:pic>
    </p:spTree>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Guy Kawasaki’s 10/20/30</a:t>
            </a:r>
            <a:endParaRPr lang="en-US" dirty="0"/>
          </a:p>
        </p:txBody>
      </p:sp>
      <p:sp>
        <p:nvSpPr>
          <p:cNvPr id="3" name="Content Placeholder 2"/>
          <p:cNvSpPr>
            <a:spLocks noGrp="1"/>
          </p:cNvSpPr>
          <p:nvPr>
            <p:ph sz="quarter" idx="1"/>
          </p:nvPr>
        </p:nvSpPr>
        <p:spPr/>
        <p:txBody>
          <a:bodyPr/>
          <a:lstStyle/>
          <a:p>
            <a:r>
              <a:rPr lang="en-US" dirty="0" smtClean="0"/>
              <a:t>10 slides</a:t>
            </a:r>
          </a:p>
          <a:p>
            <a:r>
              <a:rPr lang="en-US" dirty="0" smtClean="0"/>
              <a:t>20 minutes</a:t>
            </a:r>
          </a:p>
          <a:p>
            <a:r>
              <a:rPr lang="en-US" dirty="0" smtClean="0"/>
              <a:t>30 pt font</a:t>
            </a:r>
            <a:endParaRPr lang="en-US" dirty="0"/>
          </a:p>
        </p:txBody>
      </p:sp>
    </p:spTree>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3429000" y="2743200"/>
            <a:ext cx="2488670" cy="1107996"/>
          </a:xfrm>
          <a:prstGeom prst="rect">
            <a:avLst/>
          </a:prstGeom>
          <a:noFill/>
        </p:spPr>
        <p:txBody>
          <a:bodyPr wrap="none" rtlCol="0">
            <a:spAutoFit/>
          </a:bodyPr>
          <a:lstStyle/>
          <a:p>
            <a:r>
              <a:rPr lang="en-US" sz="6600" b="1" dirty="0" smtClean="0">
                <a:latin typeface="Tw Cen MT (Body)"/>
                <a:cs typeface="Tw Cen MT (Body)"/>
              </a:rPr>
              <a:t>El Fin</a:t>
            </a:r>
          </a:p>
        </p:txBody>
      </p:sp>
    </p:spTree>
  </p:cSld>
  <p:clrMapOvr>
    <a:masterClrMapping/>
  </p:clrMapOvr>
  <p:transition spd="slow"/>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Median">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582</TotalTime>
  <Words>758</Words>
  <Application>Microsoft Macintosh PowerPoint</Application>
  <PresentationFormat>On-screen Show (4:3)</PresentationFormat>
  <Paragraphs>101</Paragraphs>
  <Slides>9</Slides>
  <Notes>9</Notes>
  <HiddenSlides>0</HiddenSlides>
  <MMClips>0</MMClips>
  <ScaleCrop>false</ScaleCrop>
  <HeadingPairs>
    <vt:vector size="6" baseType="variant">
      <vt:variant>
        <vt:lpstr>Design Template</vt:lpstr>
      </vt:variant>
      <vt:variant>
        <vt:i4>1</vt:i4>
      </vt:variant>
      <vt:variant>
        <vt:lpstr>Slide Titles</vt:lpstr>
      </vt:variant>
      <vt:variant>
        <vt:i4>9</vt:i4>
      </vt:variant>
      <vt:variant>
        <vt:lpstr>Custom Shows</vt:lpstr>
      </vt:variant>
      <vt:variant>
        <vt:i4>1</vt:i4>
      </vt:variant>
    </vt:vector>
  </HeadingPairs>
  <TitlesOfParts>
    <vt:vector size="11" baseType="lpstr">
      <vt:lpstr>Median</vt:lpstr>
      <vt:lpstr>The Art of Presentation</vt:lpstr>
      <vt:lpstr>Being Brief</vt:lpstr>
      <vt:lpstr>Together, we can overcome</vt:lpstr>
      <vt:lpstr>PowerPoint: aid or distraction?</vt:lpstr>
      <vt:lpstr>Music</vt:lpstr>
      <vt:lpstr>Video</vt:lpstr>
      <vt:lpstr>Show visuals, speak words</vt:lpstr>
      <vt:lpstr>Guy Kawasaki’s 10/20/30</vt:lpstr>
      <vt:lpstr>Slide 9</vt:lpstr>
      <vt:lpstr>Short Version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Mark Sherman</dc:creator>
  <cp:lastModifiedBy>Robyn Perry</cp:lastModifiedBy>
  <cp:revision>36</cp:revision>
  <dcterms:created xsi:type="dcterms:W3CDTF">2011-12-14T16:01:22Z</dcterms:created>
  <dcterms:modified xsi:type="dcterms:W3CDTF">2011-12-14T19:14:22Z</dcterms:modified>
</cp:coreProperties>
</file>