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s/slide5.xml" ContentType="application/vnd.openxmlformats-officedocument.presentationml.slide+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viewProps.xml" ContentType="application/vnd.openxmlformats-officedocument.presentationml.viewProps+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4.xml" ContentType="application/vnd.openxmlformats-officedocument.presentationml.slideLayout+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sldIdLst>
    <p:sldId id="256" r:id="rId2"/>
    <p:sldId id="257" r:id="rId3"/>
    <p:sldId id="258" r:id="rId4"/>
    <p:sldId id="259" r:id="rId5"/>
    <p:sldId id="260" r:id="rId6"/>
    <p:sldId id="261"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vertBarState="maximized">
    <p:restoredLeft sz="15620"/>
    <p:restoredTop sz="94660"/>
  </p:normalViewPr>
  <p:slideViewPr>
    <p:cSldViewPr>
      <p:cViewPr>
        <p:scale>
          <a:sx n="100" d="100"/>
          <a:sy n="100" d="100"/>
        </p:scale>
        <p:origin x="-1472" y="-10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B58888-4536-455A-AFEF-A7E4C36E9CC6}" type="datetimeFigureOut">
              <a:rPr lang="en-US" smtClean="0"/>
              <a:pPr/>
              <a:t>12/6/11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F90F5-2DB1-4EE5-AA2E-31E691D4570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B58888-4536-455A-AFEF-A7E4C36E9CC6}" type="datetimeFigureOut">
              <a:rPr lang="en-US" smtClean="0"/>
              <a:pPr/>
              <a:t>12/6/11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F90F5-2DB1-4EE5-AA2E-31E691D4570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B58888-4536-455A-AFEF-A7E4C36E9CC6}" type="datetimeFigureOut">
              <a:rPr lang="en-US" smtClean="0"/>
              <a:pPr/>
              <a:t>12/6/11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F90F5-2DB1-4EE5-AA2E-31E691D4570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B58888-4536-455A-AFEF-A7E4C36E9CC6}" type="datetimeFigureOut">
              <a:rPr lang="en-US" smtClean="0"/>
              <a:pPr/>
              <a:t>12/6/11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F90F5-2DB1-4EE5-AA2E-31E691D4570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B58888-4536-455A-AFEF-A7E4C36E9CC6}" type="datetimeFigureOut">
              <a:rPr lang="en-US" smtClean="0"/>
              <a:pPr/>
              <a:t>12/6/11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F90F5-2DB1-4EE5-AA2E-31E691D4570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B58888-4536-455A-AFEF-A7E4C36E9CC6}" type="datetimeFigureOut">
              <a:rPr lang="en-US" smtClean="0"/>
              <a:pPr/>
              <a:t>12/6/11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BF90F5-2DB1-4EE5-AA2E-31E691D4570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B58888-4536-455A-AFEF-A7E4C36E9CC6}" type="datetimeFigureOut">
              <a:rPr lang="en-US" smtClean="0"/>
              <a:pPr/>
              <a:t>12/6/11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BF90F5-2DB1-4EE5-AA2E-31E691D4570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B58888-4536-455A-AFEF-A7E4C36E9CC6}" type="datetimeFigureOut">
              <a:rPr lang="en-US" smtClean="0"/>
              <a:pPr/>
              <a:t>12/6/11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BF90F5-2DB1-4EE5-AA2E-31E691D457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B58888-4536-455A-AFEF-A7E4C36E9CC6}" type="datetimeFigureOut">
              <a:rPr lang="en-US" smtClean="0"/>
              <a:pPr/>
              <a:t>12/6/11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BF90F5-2DB1-4EE5-AA2E-31E691D4570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B58888-4536-455A-AFEF-A7E4C36E9CC6}" type="datetimeFigureOut">
              <a:rPr lang="en-US" smtClean="0"/>
              <a:pPr/>
              <a:t>12/6/11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BF90F5-2DB1-4EE5-AA2E-31E691D4570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B58888-4536-455A-AFEF-A7E4C36E9CC6}" type="datetimeFigureOut">
              <a:rPr lang="en-US" smtClean="0"/>
              <a:pPr/>
              <a:t>12/6/11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BF90F5-2DB1-4EE5-AA2E-31E691D4570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B58888-4536-455A-AFEF-A7E4C36E9CC6}" type="datetimeFigureOut">
              <a:rPr lang="en-US" smtClean="0"/>
              <a:pPr/>
              <a:t>12/6/11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BF90F5-2DB1-4EE5-AA2E-31E691D4570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PowerBase</a:t>
            </a:r>
            <a:r>
              <a:rPr lang="en-US" dirty="0" smtClean="0"/>
              <a:t> for Organizing</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Best Practices: Mapping Your Workflow</a:t>
            </a:r>
            <a:endParaRPr lang="en-US" sz="3600" dirty="0"/>
          </a:p>
        </p:txBody>
      </p:sp>
      <p:sp>
        <p:nvSpPr>
          <p:cNvPr id="3" name="Content Placeholder 2"/>
          <p:cNvSpPr>
            <a:spLocks noGrp="1"/>
          </p:cNvSpPr>
          <p:nvPr>
            <p:ph idx="1"/>
          </p:nvPr>
        </p:nvSpPr>
        <p:spPr>
          <a:xfrm>
            <a:off x="457200" y="1371600"/>
            <a:ext cx="8229600" cy="1066799"/>
          </a:xfrm>
        </p:spPr>
        <p:txBody>
          <a:bodyPr>
            <a:normAutofit fontScale="92500" lnSpcReduction="10000"/>
          </a:bodyPr>
          <a:lstStyle/>
          <a:p>
            <a:r>
              <a:rPr lang="en-US" sz="2400" dirty="0" smtClean="0"/>
              <a:t>To use </a:t>
            </a:r>
            <a:r>
              <a:rPr lang="en-US" sz="2400" dirty="0" err="1" smtClean="0"/>
              <a:t>PowerBase</a:t>
            </a:r>
            <a:r>
              <a:rPr lang="en-US" sz="2400" dirty="0" smtClean="0"/>
              <a:t> more effectively and efficiently, you can use </a:t>
            </a:r>
            <a:r>
              <a:rPr lang="en-US" sz="2400" u="sng" dirty="0" smtClean="0"/>
              <a:t>workflows</a:t>
            </a:r>
            <a:r>
              <a:rPr lang="en-US" sz="2400" dirty="0" smtClean="0"/>
              <a:t> to  </a:t>
            </a:r>
            <a:r>
              <a:rPr lang="en-US" sz="2400" b="1" dirty="0" smtClean="0"/>
              <a:t>ARTICULATE</a:t>
            </a:r>
            <a:r>
              <a:rPr lang="en-US" sz="2400" dirty="0" smtClean="0"/>
              <a:t> your specific organizing tasks, tactics, and strategies through:</a:t>
            </a:r>
          </a:p>
        </p:txBody>
      </p:sp>
      <p:sp>
        <p:nvSpPr>
          <p:cNvPr id="4" name="TextBox 3"/>
          <p:cNvSpPr txBox="1"/>
          <p:nvPr/>
        </p:nvSpPr>
        <p:spPr>
          <a:xfrm>
            <a:off x="1143000" y="2667000"/>
            <a:ext cx="2743200" cy="523220"/>
          </a:xfrm>
          <a:prstGeom prst="rect">
            <a:avLst/>
          </a:prstGeom>
          <a:noFill/>
        </p:spPr>
        <p:txBody>
          <a:bodyPr wrap="square" rtlCol="0">
            <a:spAutoFit/>
          </a:bodyPr>
          <a:lstStyle/>
          <a:p>
            <a:r>
              <a:rPr lang="en-US"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Diagrams</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5" name="TextBox 4"/>
          <p:cNvSpPr txBox="1"/>
          <p:nvPr/>
        </p:nvSpPr>
        <p:spPr>
          <a:xfrm>
            <a:off x="5181600" y="3581400"/>
            <a:ext cx="3657600" cy="2133600"/>
          </a:xfrm>
          <a:prstGeom prst="rect">
            <a:avLst/>
          </a:prstGeom>
          <a:noFill/>
        </p:spPr>
        <p:txBody>
          <a:bodyPr wrap="square" rtlCol="0">
            <a:prstTxWarp prst="textButtonPour">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Words </a:t>
            </a:r>
            <a:r>
              <a:rPr lang="en-US" sz="28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Words</a:t>
            </a: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Words</a:t>
            </a: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Words</a:t>
            </a: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Words</a:t>
            </a: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Words</a:t>
            </a:r>
            <a:endPar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TextBox 5"/>
          <p:cNvSpPr txBox="1"/>
          <p:nvPr/>
        </p:nvSpPr>
        <p:spPr>
          <a:xfrm>
            <a:off x="4648200" y="2971800"/>
            <a:ext cx="685800" cy="369332"/>
          </a:xfrm>
          <a:prstGeom prst="rect">
            <a:avLst/>
          </a:prstGeom>
          <a:noFill/>
        </p:spPr>
        <p:txBody>
          <a:bodyPr wrap="square" rtlCol="0">
            <a:spAutoFit/>
          </a:bodyPr>
          <a:lstStyle/>
          <a:p>
            <a:r>
              <a:rPr lang="en-US" b="1" dirty="0" smtClean="0"/>
              <a:t>OR</a:t>
            </a:r>
            <a:endParaRPr lang="en-US" b="1" dirty="0"/>
          </a:p>
        </p:txBody>
      </p:sp>
      <p:pic>
        <p:nvPicPr>
          <p:cNvPr id="7" name="Picture 6" descr="workflow cartoon.jpg"/>
          <p:cNvPicPr>
            <a:picLocks noChangeAspect="1"/>
          </p:cNvPicPr>
          <p:nvPr/>
        </p:nvPicPr>
        <p:blipFill>
          <a:blip r:embed="rId2" cstate="print"/>
          <a:stretch>
            <a:fillRect/>
          </a:stretch>
        </p:blipFill>
        <p:spPr>
          <a:xfrm>
            <a:off x="228600" y="3276600"/>
            <a:ext cx="4291106" cy="341947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Workflows to:</a:t>
            </a:r>
            <a:endParaRPr lang="en-US" dirty="0"/>
          </a:p>
        </p:txBody>
      </p:sp>
      <p:sp>
        <p:nvSpPr>
          <p:cNvPr id="3" name="Content Placeholder 2"/>
          <p:cNvSpPr>
            <a:spLocks noGrp="1"/>
          </p:cNvSpPr>
          <p:nvPr>
            <p:ph idx="1"/>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Articulate</a:t>
            </a:r>
            <a:r>
              <a:rPr lang="en-US" dirty="0" smtClean="0"/>
              <a:t> your organizing tasks, membership model, fundraising strategy, or daily data entry or </a:t>
            </a:r>
            <a:r>
              <a:rPr lang="en-US" dirty="0" err="1" smtClean="0"/>
              <a:t>followup</a:t>
            </a:r>
            <a:r>
              <a:rPr lang="en-US" dirty="0" smtClean="0"/>
              <a:t> tasks</a:t>
            </a: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Determine you have the information </a:t>
            </a:r>
            <a:r>
              <a:rPr lang="en-US" dirty="0" smtClean="0"/>
              <a:t>you need to track about your contacts</a:t>
            </a: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Provide clarity </a:t>
            </a:r>
            <a:r>
              <a:rPr lang="en-US" dirty="0" smtClean="0"/>
              <a:t>about the information you need to help you assess the effectiveness of your organizing</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Example: Organizer’s Daily Tasks Workflow</a:t>
            </a:r>
            <a:endParaRPr lang="en-US" sz="3200" dirty="0"/>
          </a:p>
        </p:txBody>
      </p:sp>
      <p:sp>
        <p:nvSpPr>
          <p:cNvPr id="4" name="TextBox 3"/>
          <p:cNvSpPr txBox="1"/>
          <p:nvPr/>
        </p:nvSpPr>
        <p:spPr>
          <a:xfrm>
            <a:off x="685800" y="1295400"/>
            <a:ext cx="7924800" cy="923330"/>
          </a:xfrm>
          <a:prstGeom prst="rect">
            <a:avLst/>
          </a:prstGeom>
          <a:noFill/>
        </p:spPr>
        <p:txBody>
          <a:bodyPr wrap="square" rtlCol="0">
            <a:spAutoFit/>
          </a:bodyPr>
          <a:lstStyle/>
          <a:p>
            <a:r>
              <a:rPr lang="en-US" dirty="0" smtClean="0"/>
              <a:t>Workflow description: Ohio Valley Organizing just finished doing a fundraiser and organizers need to add or update existing contacts with contact information, contributions, relationships, and </a:t>
            </a:r>
            <a:r>
              <a:rPr lang="en-US" dirty="0" err="1" smtClean="0"/>
              <a:t>followup</a:t>
            </a:r>
            <a:r>
              <a:rPr lang="en-US" dirty="0" smtClean="0"/>
              <a:t> activities:</a:t>
            </a:r>
            <a:endParaRPr lang="en-US" dirty="0"/>
          </a:p>
        </p:txBody>
      </p:sp>
      <p:cxnSp>
        <p:nvCxnSpPr>
          <p:cNvPr id="7" name="Straight Arrow Connector 6"/>
          <p:cNvCxnSpPr/>
          <p:nvPr/>
        </p:nvCxnSpPr>
        <p:spPr>
          <a:xfrm>
            <a:off x="2438400" y="2971800"/>
            <a:ext cx="914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514600" y="2590800"/>
            <a:ext cx="455574" cy="369332"/>
          </a:xfrm>
          <a:prstGeom prst="rect">
            <a:avLst/>
          </a:prstGeom>
          <a:noFill/>
        </p:spPr>
        <p:txBody>
          <a:bodyPr wrap="none" rtlCol="0">
            <a:spAutoFit/>
          </a:bodyPr>
          <a:lstStyle/>
          <a:p>
            <a:r>
              <a:rPr lang="en-US" dirty="0" smtClean="0"/>
              <a:t>No</a:t>
            </a:r>
            <a:endParaRPr lang="en-US" dirty="0"/>
          </a:p>
        </p:txBody>
      </p:sp>
      <p:sp>
        <p:nvSpPr>
          <p:cNvPr id="15" name="TextBox 14"/>
          <p:cNvSpPr txBox="1"/>
          <p:nvPr/>
        </p:nvSpPr>
        <p:spPr>
          <a:xfrm>
            <a:off x="1219200" y="4038600"/>
            <a:ext cx="485518" cy="369332"/>
          </a:xfrm>
          <a:prstGeom prst="rect">
            <a:avLst/>
          </a:prstGeom>
          <a:noFill/>
        </p:spPr>
        <p:txBody>
          <a:bodyPr wrap="none" rtlCol="0">
            <a:spAutoFit/>
          </a:bodyPr>
          <a:lstStyle/>
          <a:p>
            <a:r>
              <a:rPr lang="en-US" dirty="0" smtClean="0"/>
              <a:t>Yes</a:t>
            </a:r>
            <a:endParaRPr lang="en-US" dirty="0"/>
          </a:p>
        </p:txBody>
      </p:sp>
      <p:cxnSp>
        <p:nvCxnSpPr>
          <p:cNvPr id="18" name="Straight Arrow Connector 17"/>
          <p:cNvCxnSpPr/>
          <p:nvPr/>
        </p:nvCxnSpPr>
        <p:spPr>
          <a:xfrm>
            <a:off x="1676400" y="3886200"/>
            <a:ext cx="9906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33400" y="2514600"/>
            <a:ext cx="4572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3429000" y="2667000"/>
            <a:ext cx="12192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Add Contact</a:t>
            </a:r>
            <a:endParaRPr lang="en-US" dirty="0"/>
          </a:p>
        </p:txBody>
      </p:sp>
      <p:sp>
        <p:nvSpPr>
          <p:cNvPr id="23" name="TextBox 22"/>
          <p:cNvSpPr txBox="1"/>
          <p:nvPr/>
        </p:nvSpPr>
        <p:spPr>
          <a:xfrm>
            <a:off x="5410200" y="4953000"/>
            <a:ext cx="455574" cy="369332"/>
          </a:xfrm>
          <a:prstGeom prst="rect">
            <a:avLst/>
          </a:prstGeom>
          <a:noFill/>
        </p:spPr>
        <p:txBody>
          <a:bodyPr wrap="none" rtlCol="0">
            <a:spAutoFit/>
          </a:bodyPr>
          <a:lstStyle/>
          <a:p>
            <a:r>
              <a:rPr lang="en-US" dirty="0" smtClean="0"/>
              <a:t>No</a:t>
            </a:r>
            <a:endParaRPr lang="en-US" dirty="0"/>
          </a:p>
        </p:txBody>
      </p:sp>
      <p:cxnSp>
        <p:nvCxnSpPr>
          <p:cNvPr id="27" name="Straight Arrow Connector 26"/>
          <p:cNvCxnSpPr/>
          <p:nvPr/>
        </p:nvCxnSpPr>
        <p:spPr>
          <a:xfrm flipH="1">
            <a:off x="3200400" y="3505200"/>
            <a:ext cx="6858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Diamond 32"/>
          <p:cNvSpPr/>
          <p:nvPr/>
        </p:nvSpPr>
        <p:spPr>
          <a:xfrm>
            <a:off x="762000" y="2286000"/>
            <a:ext cx="1676400" cy="152400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Does contact exist?</a:t>
            </a:r>
            <a:endParaRPr lang="en-US" sz="1600" dirty="0"/>
          </a:p>
        </p:txBody>
      </p:sp>
      <p:sp>
        <p:nvSpPr>
          <p:cNvPr id="35" name="Diamond 34"/>
          <p:cNvSpPr/>
          <p:nvPr/>
        </p:nvSpPr>
        <p:spPr>
          <a:xfrm>
            <a:off x="5029200" y="3200400"/>
            <a:ext cx="1905000" cy="160020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Need to do </a:t>
            </a:r>
            <a:r>
              <a:rPr lang="en-US" sz="1600" dirty="0" err="1" smtClean="0"/>
              <a:t>Followup</a:t>
            </a:r>
            <a:r>
              <a:rPr lang="en-US" sz="1600" dirty="0" smtClean="0"/>
              <a:t>?</a:t>
            </a:r>
            <a:endParaRPr lang="en-US" sz="1600" dirty="0"/>
          </a:p>
        </p:txBody>
      </p:sp>
      <p:sp>
        <p:nvSpPr>
          <p:cNvPr id="38" name="Rectangle 37"/>
          <p:cNvSpPr/>
          <p:nvPr/>
        </p:nvSpPr>
        <p:spPr>
          <a:xfrm>
            <a:off x="7467600" y="3352800"/>
            <a:ext cx="12192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Record and Schedule </a:t>
            </a:r>
            <a:r>
              <a:rPr lang="en-US" sz="1600" dirty="0" err="1" smtClean="0"/>
              <a:t>followup</a:t>
            </a:r>
            <a:r>
              <a:rPr lang="en-US" sz="1600" dirty="0" smtClean="0"/>
              <a:t> phone call in 2 days</a:t>
            </a:r>
            <a:endParaRPr lang="en-US" sz="1600" dirty="0"/>
          </a:p>
        </p:txBody>
      </p:sp>
      <p:cxnSp>
        <p:nvCxnSpPr>
          <p:cNvPr id="42" name="Straight Arrow Connector 41"/>
          <p:cNvCxnSpPr/>
          <p:nvPr/>
        </p:nvCxnSpPr>
        <p:spPr>
          <a:xfrm>
            <a:off x="5943600" y="49530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7086600" y="396240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Diamond 44"/>
          <p:cNvSpPr/>
          <p:nvPr/>
        </p:nvSpPr>
        <p:spPr>
          <a:xfrm>
            <a:off x="5029200" y="5562600"/>
            <a:ext cx="1905000" cy="91440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More contacts?</a:t>
            </a:r>
            <a:endParaRPr lang="en-US" sz="1600" dirty="0"/>
          </a:p>
        </p:txBody>
      </p:sp>
      <p:cxnSp>
        <p:nvCxnSpPr>
          <p:cNvPr id="49" name="Straight Arrow Connector 48"/>
          <p:cNvCxnSpPr/>
          <p:nvPr/>
        </p:nvCxnSpPr>
        <p:spPr>
          <a:xfrm>
            <a:off x="7086600" y="6019800"/>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0" name="Oval 49"/>
          <p:cNvSpPr/>
          <p:nvPr/>
        </p:nvSpPr>
        <p:spPr>
          <a:xfrm>
            <a:off x="7696200" y="5791200"/>
            <a:ext cx="12192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Done!</a:t>
            </a:r>
            <a:endParaRPr lang="en-US" dirty="0"/>
          </a:p>
        </p:txBody>
      </p:sp>
      <p:sp>
        <p:nvSpPr>
          <p:cNvPr id="52" name="TextBox 51"/>
          <p:cNvSpPr txBox="1"/>
          <p:nvPr/>
        </p:nvSpPr>
        <p:spPr>
          <a:xfrm>
            <a:off x="6858000" y="3505200"/>
            <a:ext cx="485518" cy="369332"/>
          </a:xfrm>
          <a:prstGeom prst="rect">
            <a:avLst/>
          </a:prstGeom>
          <a:noFill/>
        </p:spPr>
        <p:txBody>
          <a:bodyPr wrap="none" rtlCol="0">
            <a:spAutoFit/>
          </a:bodyPr>
          <a:lstStyle/>
          <a:p>
            <a:r>
              <a:rPr lang="en-US" dirty="0" smtClean="0"/>
              <a:t>Yes</a:t>
            </a:r>
            <a:endParaRPr lang="en-US" dirty="0"/>
          </a:p>
        </p:txBody>
      </p:sp>
      <p:sp>
        <p:nvSpPr>
          <p:cNvPr id="53" name="TextBox 52"/>
          <p:cNvSpPr txBox="1"/>
          <p:nvPr/>
        </p:nvSpPr>
        <p:spPr>
          <a:xfrm>
            <a:off x="4191000" y="5715000"/>
            <a:ext cx="485518" cy="369332"/>
          </a:xfrm>
          <a:prstGeom prst="rect">
            <a:avLst/>
          </a:prstGeom>
          <a:noFill/>
        </p:spPr>
        <p:txBody>
          <a:bodyPr wrap="none" rtlCol="0">
            <a:spAutoFit/>
          </a:bodyPr>
          <a:lstStyle/>
          <a:p>
            <a:r>
              <a:rPr lang="en-US" dirty="0" smtClean="0"/>
              <a:t>Yes</a:t>
            </a:r>
            <a:endParaRPr lang="en-US" dirty="0"/>
          </a:p>
        </p:txBody>
      </p:sp>
      <p:sp>
        <p:nvSpPr>
          <p:cNvPr id="54" name="TextBox 53"/>
          <p:cNvSpPr txBox="1"/>
          <p:nvPr/>
        </p:nvSpPr>
        <p:spPr>
          <a:xfrm>
            <a:off x="7086600" y="5638800"/>
            <a:ext cx="455574" cy="369332"/>
          </a:xfrm>
          <a:prstGeom prst="rect">
            <a:avLst/>
          </a:prstGeom>
          <a:noFill/>
        </p:spPr>
        <p:txBody>
          <a:bodyPr wrap="none" rtlCol="0">
            <a:spAutoFit/>
          </a:bodyPr>
          <a:lstStyle/>
          <a:p>
            <a:r>
              <a:rPr lang="en-US" dirty="0" smtClean="0"/>
              <a:t>No</a:t>
            </a:r>
            <a:endParaRPr lang="en-US" dirty="0"/>
          </a:p>
        </p:txBody>
      </p:sp>
      <p:cxnSp>
        <p:nvCxnSpPr>
          <p:cNvPr id="73" name="Elbow Connector 72"/>
          <p:cNvCxnSpPr>
            <a:stCxn id="45" idx="1"/>
            <a:endCxn id="33" idx="1"/>
          </p:cNvCxnSpPr>
          <p:nvPr/>
        </p:nvCxnSpPr>
        <p:spPr>
          <a:xfrm rot="10800000">
            <a:off x="762000" y="3048000"/>
            <a:ext cx="4267200" cy="2971800"/>
          </a:xfrm>
          <a:prstGeom prst="bentConnector3">
            <a:avLst>
              <a:gd name="adj1" fmla="val 105357"/>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flipH="1">
            <a:off x="6553200" y="4724400"/>
            <a:ext cx="1447800" cy="990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7" name="Rectangle 76"/>
          <p:cNvSpPr/>
          <p:nvPr/>
        </p:nvSpPr>
        <p:spPr>
          <a:xfrm>
            <a:off x="2133600" y="4419600"/>
            <a:ext cx="1600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Add Relationships</a:t>
            </a:r>
            <a:endParaRPr lang="en-US" sz="1200" dirty="0"/>
          </a:p>
        </p:txBody>
      </p:sp>
      <p:sp>
        <p:nvSpPr>
          <p:cNvPr id="78" name="Rectangle 77"/>
          <p:cNvSpPr/>
          <p:nvPr/>
        </p:nvSpPr>
        <p:spPr>
          <a:xfrm>
            <a:off x="2133600" y="5029200"/>
            <a:ext cx="1600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Add  Contributions</a:t>
            </a:r>
            <a:endParaRPr lang="en-US" sz="1200" dirty="0"/>
          </a:p>
        </p:txBody>
      </p:sp>
      <p:cxnSp>
        <p:nvCxnSpPr>
          <p:cNvPr id="81" name="Straight Arrow Connector 80"/>
          <p:cNvCxnSpPr>
            <a:stCxn id="77" idx="2"/>
            <a:endCxn id="78" idx="0"/>
          </p:cNvCxnSpPr>
          <p:nvPr/>
        </p:nvCxnSpPr>
        <p:spPr>
          <a:xfrm>
            <a:off x="2933700" y="47244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3" name="Elbow Connector 82"/>
          <p:cNvCxnSpPr>
            <a:stCxn id="78" idx="3"/>
            <a:endCxn id="35" idx="1"/>
          </p:cNvCxnSpPr>
          <p:nvPr/>
        </p:nvCxnSpPr>
        <p:spPr>
          <a:xfrm flipV="1">
            <a:off x="3733800" y="4000500"/>
            <a:ext cx="1295400" cy="11811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 name="Title 22"/>
          <p:cNvSpPr>
            <a:spLocks noGrp="1"/>
          </p:cNvSpPr>
          <p:nvPr>
            <p:ph type="title"/>
          </p:nvPr>
        </p:nvSpPr>
        <p:spPr/>
        <p:txBody>
          <a:bodyPr>
            <a:normAutofit/>
          </a:bodyPr>
          <a:lstStyle/>
          <a:p>
            <a:r>
              <a:rPr lang="en-US" sz="2800" dirty="0" smtClean="0"/>
              <a:t>Example: Organizer’s Daily Tasks Workflow cont’d</a:t>
            </a:r>
            <a:endParaRPr lang="en-US" sz="2800" dirty="0"/>
          </a:p>
        </p:txBody>
      </p:sp>
      <p:sp>
        <p:nvSpPr>
          <p:cNvPr id="24" name="TextBox 23"/>
          <p:cNvSpPr txBox="1"/>
          <p:nvPr/>
        </p:nvSpPr>
        <p:spPr>
          <a:xfrm>
            <a:off x="914400" y="2209800"/>
            <a:ext cx="7772400" cy="923330"/>
          </a:xfrm>
          <a:prstGeom prst="rect">
            <a:avLst/>
          </a:prstGeom>
          <a:noFill/>
        </p:spPr>
        <p:txBody>
          <a:bodyPr wrap="square" rtlCol="0">
            <a:spAutoFit/>
          </a:bodyPr>
          <a:lstStyle/>
          <a:p>
            <a:r>
              <a:rPr lang="en-US" dirty="0" smtClean="0">
                <a:solidFill>
                  <a:srgbClr val="002060"/>
                </a:solidFill>
              </a:rPr>
              <a:t> Are you entering necessary contact info, the ‘category’ or type of contact, their interests,  the date and how they came to your organization, the staff responsible, etc.?</a:t>
            </a:r>
            <a:endParaRPr lang="en-US" dirty="0">
              <a:solidFill>
                <a:srgbClr val="002060"/>
              </a:solidFill>
            </a:endParaRPr>
          </a:p>
        </p:txBody>
      </p:sp>
      <p:sp>
        <p:nvSpPr>
          <p:cNvPr id="26" name="TextBox 25"/>
          <p:cNvSpPr txBox="1"/>
          <p:nvPr/>
        </p:nvSpPr>
        <p:spPr>
          <a:xfrm>
            <a:off x="533400" y="1676400"/>
            <a:ext cx="8077200" cy="369332"/>
          </a:xfrm>
          <a:prstGeom prst="rect">
            <a:avLst/>
          </a:prstGeom>
          <a:noFill/>
        </p:spPr>
        <p:txBody>
          <a:bodyPr wrap="square" rtlCol="0">
            <a:spAutoFit/>
          </a:bodyPr>
          <a:lstStyle/>
          <a:p>
            <a:r>
              <a:rPr lang="en-US" b="1" dirty="0" smtClean="0">
                <a:solidFill>
                  <a:schemeClr val="accent1">
                    <a:lumMod val="75000"/>
                  </a:schemeClr>
                </a:solidFill>
              </a:rPr>
              <a:t>Consistently capture meaningful information at all stages of your workflow</a:t>
            </a:r>
            <a:endParaRPr lang="en-US" b="1" dirty="0">
              <a:solidFill>
                <a:schemeClr val="accent1">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dirty="0" smtClean="0"/>
              <a:t>Example: Event Turnout Workflow</a:t>
            </a:r>
            <a:endParaRPr lang="en-US" sz="3200" dirty="0"/>
          </a:p>
        </p:txBody>
      </p:sp>
      <p:sp>
        <p:nvSpPr>
          <p:cNvPr id="3" name="Content Placeholder 2"/>
          <p:cNvSpPr>
            <a:spLocks noGrp="1"/>
          </p:cNvSpPr>
          <p:nvPr>
            <p:ph idx="1"/>
          </p:nvPr>
        </p:nvSpPr>
        <p:spPr>
          <a:xfrm>
            <a:off x="457200" y="990600"/>
            <a:ext cx="8229600" cy="1371600"/>
          </a:xfrm>
        </p:spPr>
        <p:txBody>
          <a:bodyPr>
            <a:normAutofit/>
          </a:bodyPr>
          <a:lstStyle/>
          <a:p>
            <a:pPr>
              <a:buNone/>
            </a:pPr>
            <a:r>
              <a:rPr lang="en-US" sz="1600" dirty="0" smtClean="0"/>
              <a:t>Workflow description: Ohio Valley Organizing will be holding a meeting to talk to people interested in their library campaign at the end of the month.  Organizer will want to register people they know who are interested, and make calls to invite them to the event.  During the event, they will have attendees sign in.  After the event, lead organizers will want to see the outcome of the event. </a:t>
            </a:r>
          </a:p>
          <a:p>
            <a:pPr>
              <a:buNone/>
            </a:pPr>
            <a:endParaRPr lang="en-US" dirty="0"/>
          </a:p>
        </p:txBody>
      </p:sp>
      <p:sp>
        <p:nvSpPr>
          <p:cNvPr id="4" name="Rectangle 3"/>
          <p:cNvSpPr/>
          <p:nvPr/>
        </p:nvSpPr>
        <p:spPr>
          <a:xfrm>
            <a:off x="685800" y="25146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Program lead will create the event</a:t>
            </a:r>
            <a:endParaRPr lang="en-US" sz="1200" dirty="0"/>
          </a:p>
        </p:txBody>
      </p:sp>
      <p:cxnSp>
        <p:nvCxnSpPr>
          <p:cNvPr id="6" name="Straight Arrow Connector 5"/>
          <p:cNvCxnSpPr/>
          <p:nvPr/>
        </p:nvCxnSpPr>
        <p:spPr>
          <a:xfrm>
            <a:off x="304800" y="2362200"/>
            <a:ext cx="3048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676400" y="2971800"/>
            <a:ext cx="762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752600" y="2362200"/>
            <a:ext cx="761999" cy="646331"/>
          </a:xfrm>
          <a:prstGeom prst="rect">
            <a:avLst/>
          </a:prstGeom>
          <a:noFill/>
        </p:spPr>
        <p:txBody>
          <a:bodyPr wrap="square" rtlCol="0">
            <a:spAutoFit/>
          </a:bodyPr>
          <a:lstStyle/>
          <a:p>
            <a:r>
              <a:rPr lang="en-US" sz="1200" dirty="0" smtClean="0"/>
              <a:t>Each organizer will:</a:t>
            </a:r>
            <a:endParaRPr lang="en-US" sz="1200" dirty="0"/>
          </a:p>
        </p:txBody>
      </p:sp>
      <p:sp>
        <p:nvSpPr>
          <p:cNvPr id="11" name="Rectangle 10"/>
          <p:cNvSpPr/>
          <p:nvPr/>
        </p:nvSpPr>
        <p:spPr>
          <a:xfrm>
            <a:off x="2743200" y="2514600"/>
            <a:ext cx="1143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Identify people interested in the issue</a:t>
            </a:r>
            <a:endParaRPr lang="en-US" sz="1200" dirty="0"/>
          </a:p>
        </p:txBody>
      </p:sp>
      <p:sp>
        <p:nvSpPr>
          <p:cNvPr id="12" name="Rectangle 11"/>
          <p:cNvSpPr/>
          <p:nvPr/>
        </p:nvSpPr>
        <p:spPr>
          <a:xfrm>
            <a:off x="6172200" y="3810000"/>
            <a:ext cx="1143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Collect information about attendees on sign in sheet</a:t>
            </a:r>
            <a:endParaRPr lang="en-US" sz="1200" dirty="0"/>
          </a:p>
        </p:txBody>
      </p:sp>
      <p:sp>
        <p:nvSpPr>
          <p:cNvPr id="13" name="Rectangle 12"/>
          <p:cNvSpPr/>
          <p:nvPr/>
        </p:nvSpPr>
        <p:spPr>
          <a:xfrm>
            <a:off x="6172200" y="2514600"/>
            <a:ext cx="1143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Call people to invite to event and record responses</a:t>
            </a:r>
            <a:endParaRPr lang="en-US" sz="1200" dirty="0"/>
          </a:p>
        </p:txBody>
      </p:sp>
      <p:sp>
        <p:nvSpPr>
          <p:cNvPr id="14" name="Rectangle 13"/>
          <p:cNvSpPr/>
          <p:nvPr/>
        </p:nvSpPr>
        <p:spPr>
          <a:xfrm>
            <a:off x="2438400" y="3810000"/>
            <a:ext cx="12192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Up  until event, will make up to 3 calls to get people to attend and update </a:t>
            </a:r>
            <a:r>
              <a:rPr lang="en-US" sz="1200" dirty="0" err="1" smtClean="0"/>
              <a:t>respsonses</a:t>
            </a:r>
            <a:endParaRPr lang="en-US" sz="1200" dirty="0"/>
          </a:p>
        </p:txBody>
      </p:sp>
      <p:sp>
        <p:nvSpPr>
          <p:cNvPr id="15" name="Rectangle 14"/>
          <p:cNvSpPr/>
          <p:nvPr/>
        </p:nvSpPr>
        <p:spPr>
          <a:xfrm>
            <a:off x="4191000" y="3810000"/>
            <a:ext cx="1295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Either Create list of potential attendees OR create blank sign sheet</a:t>
            </a:r>
            <a:endParaRPr lang="en-US" sz="1200" dirty="0"/>
          </a:p>
        </p:txBody>
      </p:sp>
      <p:sp>
        <p:nvSpPr>
          <p:cNvPr id="16" name="Rectangle 15"/>
          <p:cNvSpPr/>
          <p:nvPr/>
        </p:nvSpPr>
        <p:spPr>
          <a:xfrm>
            <a:off x="4495800" y="2514600"/>
            <a:ext cx="1143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Register  interested people for the event</a:t>
            </a:r>
            <a:endParaRPr lang="en-US" sz="1200" dirty="0"/>
          </a:p>
        </p:txBody>
      </p:sp>
      <p:cxnSp>
        <p:nvCxnSpPr>
          <p:cNvPr id="18" name="Straight Arrow Connector 17"/>
          <p:cNvCxnSpPr/>
          <p:nvPr/>
        </p:nvCxnSpPr>
        <p:spPr>
          <a:xfrm>
            <a:off x="4038600" y="297180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715000" y="297180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hape 20"/>
          <p:cNvCxnSpPr>
            <a:stCxn id="13" idx="3"/>
            <a:endCxn id="14" idx="1"/>
          </p:cNvCxnSpPr>
          <p:nvPr/>
        </p:nvCxnSpPr>
        <p:spPr>
          <a:xfrm flipH="1">
            <a:off x="2438400" y="2933700"/>
            <a:ext cx="4876800" cy="1447800"/>
          </a:xfrm>
          <a:prstGeom prst="bentConnector5">
            <a:avLst>
              <a:gd name="adj1" fmla="val -4688"/>
              <a:gd name="adj2" fmla="val 44737"/>
              <a:gd name="adj3" fmla="val 104688"/>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3733800" y="426720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5638800" y="426720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4419600" y="5257800"/>
            <a:ext cx="13716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Assess outcome of event and turnout strategy</a:t>
            </a:r>
            <a:endParaRPr lang="en-US" sz="1200" dirty="0"/>
          </a:p>
        </p:txBody>
      </p:sp>
      <p:cxnSp>
        <p:nvCxnSpPr>
          <p:cNvPr id="29" name="Shape 28"/>
          <p:cNvCxnSpPr>
            <a:stCxn id="12" idx="3"/>
            <a:endCxn id="27" idx="1"/>
          </p:cNvCxnSpPr>
          <p:nvPr/>
        </p:nvCxnSpPr>
        <p:spPr>
          <a:xfrm flipH="1">
            <a:off x="4419600" y="4267200"/>
            <a:ext cx="2895600" cy="1447800"/>
          </a:xfrm>
          <a:prstGeom prst="bentConnector5">
            <a:avLst>
              <a:gd name="adj1" fmla="val -7895"/>
              <a:gd name="adj2" fmla="val 50000"/>
              <a:gd name="adj3" fmla="val 107895"/>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6019800" y="5715000"/>
            <a:ext cx="838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7010400" y="5486400"/>
            <a:ext cx="914400" cy="381000"/>
          </a:xfrm>
          <a:prstGeom prst="rect">
            <a:avLst/>
          </a:prstGeom>
          <a:noFill/>
        </p:spPr>
        <p:txBody>
          <a:bodyPr wrap="square" rtlCol="0">
            <a:spAutoFit/>
          </a:bodyPr>
          <a:lstStyle/>
          <a:p>
            <a:r>
              <a:rPr lang="en-US" dirty="0" smtClean="0"/>
              <a:t>Etc…</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 name="Title 22"/>
          <p:cNvSpPr>
            <a:spLocks noGrp="1"/>
          </p:cNvSpPr>
          <p:nvPr>
            <p:ph type="title"/>
          </p:nvPr>
        </p:nvSpPr>
        <p:spPr/>
        <p:txBody>
          <a:bodyPr>
            <a:normAutofit/>
          </a:bodyPr>
          <a:lstStyle/>
          <a:p>
            <a:r>
              <a:rPr lang="en-US" sz="2800" dirty="0" smtClean="0"/>
              <a:t>Example: Event Turnout Workflow cont’d</a:t>
            </a:r>
            <a:endParaRPr lang="en-US" sz="2800" dirty="0"/>
          </a:p>
        </p:txBody>
      </p:sp>
      <p:sp>
        <p:nvSpPr>
          <p:cNvPr id="24" name="TextBox 23"/>
          <p:cNvSpPr txBox="1"/>
          <p:nvPr/>
        </p:nvSpPr>
        <p:spPr>
          <a:xfrm>
            <a:off x="914400" y="2209800"/>
            <a:ext cx="7772400" cy="646331"/>
          </a:xfrm>
          <a:prstGeom prst="rect">
            <a:avLst/>
          </a:prstGeom>
          <a:noFill/>
        </p:spPr>
        <p:txBody>
          <a:bodyPr wrap="square" rtlCol="0">
            <a:spAutoFit/>
          </a:bodyPr>
          <a:lstStyle/>
          <a:p>
            <a:r>
              <a:rPr lang="en-US" dirty="0" smtClean="0">
                <a:solidFill>
                  <a:srgbClr val="002060"/>
                </a:solidFill>
              </a:rPr>
              <a:t> Are you able to gather additional information from participants about interests, volunteer potential, or issues you need to </a:t>
            </a:r>
            <a:r>
              <a:rPr lang="en-US" dirty="0" err="1" smtClean="0">
                <a:solidFill>
                  <a:srgbClr val="002060"/>
                </a:solidFill>
              </a:rPr>
              <a:t>followup</a:t>
            </a:r>
            <a:r>
              <a:rPr lang="en-US" dirty="0">
                <a:solidFill>
                  <a:srgbClr val="002060"/>
                </a:solidFill>
              </a:rPr>
              <a:t>?</a:t>
            </a:r>
          </a:p>
        </p:txBody>
      </p:sp>
      <p:sp>
        <p:nvSpPr>
          <p:cNvPr id="26" name="TextBox 25"/>
          <p:cNvSpPr txBox="1"/>
          <p:nvPr/>
        </p:nvSpPr>
        <p:spPr>
          <a:xfrm>
            <a:off x="533400" y="1676400"/>
            <a:ext cx="8077200" cy="369332"/>
          </a:xfrm>
          <a:prstGeom prst="rect">
            <a:avLst/>
          </a:prstGeom>
          <a:noFill/>
        </p:spPr>
        <p:txBody>
          <a:bodyPr wrap="square" rtlCol="0">
            <a:spAutoFit/>
          </a:bodyPr>
          <a:lstStyle/>
          <a:p>
            <a:r>
              <a:rPr lang="en-US" b="1" dirty="0" smtClean="0">
                <a:solidFill>
                  <a:schemeClr val="accent1">
                    <a:lumMod val="75000"/>
                  </a:schemeClr>
                </a:solidFill>
              </a:rPr>
              <a:t>Consistently capture meaningful information at all stages of your workflow</a:t>
            </a:r>
            <a:endParaRPr lang="en-US" b="1" dirty="0">
              <a:solidFill>
                <a:schemeClr val="accent1">
                  <a:lumMod val="75000"/>
                </a:schemeClr>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416</Words>
  <Application>Microsoft Macintosh PowerPoint</Application>
  <PresentationFormat>On-screen Show (4:3)</PresentationFormat>
  <Paragraphs>44</Paragraphs>
  <Slides>7</Slides>
  <Notes>0</Notes>
  <HiddenSlides>0</HiddenSlides>
  <MMClips>0</MMClips>
  <ScaleCrop>false</ScaleCrop>
  <HeadingPairs>
    <vt:vector size="4" baseType="variant">
      <vt:variant>
        <vt:lpstr>Design Template</vt:lpstr>
      </vt:variant>
      <vt:variant>
        <vt:i4>1</vt:i4>
      </vt:variant>
      <vt:variant>
        <vt:lpstr>Slide Titles</vt:lpstr>
      </vt:variant>
      <vt:variant>
        <vt:i4>7</vt:i4>
      </vt:variant>
    </vt:vector>
  </HeadingPairs>
  <TitlesOfParts>
    <vt:vector size="8" baseType="lpstr">
      <vt:lpstr>Office Theme</vt:lpstr>
      <vt:lpstr>PowerBase for Organizing</vt:lpstr>
      <vt:lpstr>Best Practices: Mapping Your Workflow</vt:lpstr>
      <vt:lpstr>Use Workflows to:</vt:lpstr>
      <vt:lpstr>Example: Organizer’s Daily Tasks Workflow</vt:lpstr>
      <vt:lpstr>Example: Organizer’s Daily Tasks Workflow cont’d</vt:lpstr>
      <vt:lpstr>Example: Event Turnout Workflow</vt:lpstr>
      <vt:lpstr>Example: Event Turnout Workflow cont’d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PowerBase for Organizing</dc:title>
  <dc:creator>Alice</dc:creator>
  <cp:lastModifiedBy>Robyn Perry</cp:lastModifiedBy>
  <cp:revision>15</cp:revision>
  <dcterms:created xsi:type="dcterms:W3CDTF">2011-12-06T21:48:02Z</dcterms:created>
  <dcterms:modified xsi:type="dcterms:W3CDTF">2011-12-06T21:51:02Z</dcterms:modified>
</cp:coreProperties>
</file>