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sldIdLst>
    <p:sldId id="256" r:id="rId2"/>
    <p:sldId id="257" r:id="rId3"/>
    <p:sldId id="258" r:id="rId4"/>
    <p:sldId id="259" r:id="rId5"/>
    <p:sldId id="260" r:id="rId6"/>
    <p:sldId id="261" r:id="rId7"/>
    <p:sldId id="264" r:id="rId8"/>
    <p:sldId id="262" r:id="rId9"/>
    <p:sldId id="263" r:id="rId10"/>
    <p:sldId id="265" r:id="rId11"/>
    <p:sldId id="266" r:id="rId12"/>
    <p:sldId id="267" r:id="rId13"/>
    <p:sldId id="268" r:id="rId14"/>
    <p:sldId id="269" r:id="rId15"/>
    <p:sldId id="271"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p:cViewPr varScale="1">
        <p:scale>
          <a:sx n="145" d="100"/>
          <a:sy n="145" d="100"/>
        </p:scale>
        <p:origin x="-6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7EEB0D1-5894-4893-B97C-8F82B79612E9}" type="datetimeFigureOut">
              <a:rPr lang="en-US" smtClean="0"/>
              <a:pPr/>
              <a:t>9/23/11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3B5F4-DC47-4AA1-BB2B-10C4E5694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EEB0D1-5894-4893-B97C-8F82B79612E9}" type="datetimeFigureOut">
              <a:rPr lang="en-US" smtClean="0"/>
              <a:pPr/>
              <a:t>9/23/11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3B5F4-DC47-4AA1-BB2B-10C4E5694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EEB0D1-5894-4893-B97C-8F82B79612E9}" type="datetimeFigureOut">
              <a:rPr lang="en-US" smtClean="0"/>
              <a:pPr/>
              <a:t>9/23/11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3B5F4-DC47-4AA1-BB2B-10C4E5694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7EEB0D1-5894-4893-B97C-8F82B79612E9}" type="datetimeFigureOut">
              <a:rPr lang="en-US" smtClean="0"/>
              <a:pPr/>
              <a:t>9/23/11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3B5F4-DC47-4AA1-BB2B-10C4E5694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7EEB0D1-5894-4893-B97C-8F82B79612E9}" type="datetimeFigureOut">
              <a:rPr lang="en-US" smtClean="0"/>
              <a:pPr/>
              <a:t>9/23/11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A3B5F4-DC47-4AA1-BB2B-10C4E5694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7EEB0D1-5894-4893-B97C-8F82B79612E9}" type="datetimeFigureOut">
              <a:rPr lang="en-US" smtClean="0"/>
              <a:pPr/>
              <a:t>9/23/11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A3B5F4-DC47-4AA1-BB2B-10C4E5694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7EEB0D1-5894-4893-B97C-8F82B79612E9}" type="datetimeFigureOut">
              <a:rPr lang="en-US" smtClean="0"/>
              <a:pPr/>
              <a:t>9/23/11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A3B5F4-DC47-4AA1-BB2B-10C4E5694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7EEB0D1-5894-4893-B97C-8F82B79612E9}" type="datetimeFigureOut">
              <a:rPr lang="en-US" smtClean="0"/>
              <a:pPr/>
              <a:t>9/23/11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A3B5F4-DC47-4AA1-BB2B-10C4E5694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EEB0D1-5894-4893-B97C-8F82B79612E9}" type="datetimeFigureOut">
              <a:rPr lang="en-US" smtClean="0"/>
              <a:pPr/>
              <a:t>9/23/11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A3B5F4-DC47-4AA1-BB2B-10C4E5694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EEB0D1-5894-4893-B97C-8F82B79612E9}" type="datetimeFigureOut">
              <a:rPr lang="en-US" smtClean="0"/>
              <a:pPr/>
              <a:t>9/23/11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A3B5F4-DC47-4AA1-BB2B-10C4E5694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EEB0D1-5894-4893-B97C-8F82B79612E9}" type="datetimeFigureOut">
              <a:rPr lang="en-US" smtClean="0"/>
              <a:pPr/>
              <a:t>9/23/11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A3B5F4-DC47-4AA1-BB2B-10C4E5694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EEB0D1-5894-4893-B97C-8F82B79612E9}" type="datetimeFigureOut">
              <a:rPr lang="en-US" smtClean="0"/>
              <a:pPr/>
              <a:t>9/23/11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A3B5F4-DC47-4AA1-BB2B-10C4E569477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eg"/><Relationship Id="rId3" Type="http://schemas.openxmlformats.org/officeDocument/2006/relationships/hyperlink" Target="http://network.progressivetech.org/"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err="1" smtClean="0"/>
              <a:t>PowerBase</a:t>
            </a:r>
            <a:r>
              <a:rPr lang="en-US" dirty="0" smtClean="0"/>
              <a:t> Webinar: </a:t>
            </a:r>
            <a:br>
              <a:rPr lang="en-US" dirty="0" smtClean="0"/>
            </a:br>
            <a:r>
              <a:rPr lang="en-US" dirty="0" smtClean="0"/>
              <a:t>Using Campaigns &amp; Surveys</a:t>
            </a:r>
            <a:endParaRPr lang="en-US" dirty="0"/>
          </a:p>
        </p:txBody>
      </p:sp>
      <p:pic>
        <p:nvPicPr>
          <p:cNvPr id="4" name="Picture 3" descr="alicepic.jpg"/>
          <p:cNvPicPr>
            <a:picLocks noChangeAspect="1"/>
          </p:cNvPicPr>
          <p:nvPr/>
        </p:nvPicPr>
        <p:blipFill>
          <a:blip r:embed="rId2" cstate="print"/>
          <a:stretch>
            <a:fillRect/>
          </a:stretch>
        </p:blipFill>
        <p:spPr>
          <a:xfrm>
            <a:off x="892630" y="4038600"/>
            <a:ext cx="1212396" cy="1885950"/>
          </a:xfrm>
          <a:prstGeom prst="rect">
            <a:avLst/>
          </a:prstGeom>
        </p:spPr>
      </p:pic>
      <p:sp>
        <p:nvSpPr>
          <p:cNvPr id="5" name="TextBox 4"/>
          <p:cNvSpPr txBox="1"/>
          <p:nvPr/>
        </p:nvSpPr>
        <p:spPr>
          <a:xfrm>
            <a:off x="2133600" y="5029200"/>
            <a:ext cx="1905000" cy="646331"/>
          </a:xfrm>
          <a:prstGeom prst="rect">
            <a:avLst/>
          </a:prstGeom>
          <a:noFill/>
        </p:spPr>
        <p:txBody>
          <a:bodyPr wrap="square" rtlCol="0">
            <a:spAutoFit/>
          </a:bodyPr>
          <a:lstStyle/>
          <a:p>
            <a:r>
              <a:rPr lang="en-US" b="1" dirty="0" smtClean="0"/>
              <a:t>Alice Aguilar</a:t>
            </a:r>
          </a:p>
          <a:p>
            <a:r>
              <a:rPr lang="en-US" b="1" dirty="0" smtClean="0"/>
              <a:t>Program Director</a:t>
            </a:r>
            <a:endParaRPr lang="en-US" b="1" dirty="0"/>
          </a:p>
        </p:txBody>
      </p:sp>
      <p:pic>
        <p:nvPicPr>
          <p:cNvPr id="6" name="Picture 5" descr="ptplogo.jpg"/>
          <p:cNvPicPr>
            <a:picLocks noChangeAspect="1"/>
          </p:cNvPicPr>
          <p:nvPr/>
        </p:nvPicPr>
        <p:blipFill>
          <a:blip r:embed="rId3" cstate="print"/>
          <a:stretch>
            <a:fillRect/>
          </a:stretch>
        </p:blipFill>
        <p:spPr>
          <a:xfrm>
            <a:off x="5181600" y="4343400"/>
            <a:ext cx="3124200" cy="1433573"/>
          </a:xfrm>
          <a:prstGeom prst="rect">
            <a:avLst/>
          </a:prstGeom>
        </p:spPr>
      </p:pic>
      <p:sp>
        <p:nvSpPr>
          <p:cNvPr id="7" name="TextBox 6"/>
          <p:cNvSpPr txBox="1"/>
          <p:nvPr/>
        </p:nvSpPr>
        <p:spPr>
          <a:xfrm>
            <a:off x="1676400" y="762000"/>
            <a:ext cx="5291320" cy="369332"/>
          </a:xfrm>
          <a:prstGeom prst="rect">
            <a:avLst/>
          </a:prstGeom>
          <a:noFill/>
        </p:spPr>
        <p:txBody>
          <a:bodyPr wrap="none" rtlCol="0">
            <a:spAutoFit/>
          </a:bodyPr>
          <a:lstStyle/>
          <a:p>
            <a:r>
              <a:rPr lang="en-US" b="1" dirty="0" smtClean="0"/>
              <a:t>For Audio call: 1.866.740.1260; access code 7242600#</a:t>
            </a:r>
            <a:endParaRPr 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914400" y="685800"/>
            <a:ext cx="4876800" cy="646331"/>
          </a:xfrm>
          <a:prstGeom prst="rect">
            <a:avLst/>
          </a:prstGeom>
          <a:noFill/>
        </p:spPr>
        <p:txBody>
          <a:bodyPr wrap="square" rtlCol="0">
            <a:spAutoFit/>
          </a:bodyPr>
          <a:lstStyle/>
          <a:p>
            <a:r>
              <a:rPr lang="en-US" sz="3600" b="1" dirty="0" smtClean="0">
                <a:solidFill>
                  <a:schemeClr val="accent1">
                    <a:lumMod val="75000"/>
                  </a:schemeClr>
                </a:solidFill>
              </a:rPr>
              <a:t>Setting up Petitions</a:t>
            </a:r>
            <a:endParaRPr lang="en-US" sz="3600" b="1" dirty="0">
              <a:solidFill>
                <a:schemeClr val="accent1">
                  <a:lumMod val="75000"/>
                </a:schemeClr>
              </a:solidFill>
            </a:endParaRPr>
          </a:p>
        </p:txBody>
      </p:sp>
      <p:sp>
        <p:nvSpPr>
          <p:cNvPr id="3" name="Rectangle 2"/>
          <p:cNvSpPr/>
          <p:nvPr/>
        </p:nvSpPr>
        <p:spPr>
          <a:xfrm>
            <a:off x="914400" y="1447800"/>
            <a:ext cx="6629400" cy="5262979"/>
          </a:xfrm>
          <a:prstGeom prst="rect">
            <a:avLst/>
          </a:prstGeom>
        </p:spPr>
        <p:txBody>
          <a:bodyPr wrap="square">
            <a:spAutoFit/>
          </a:bodyPr>
          <a:lstStyle/>
          <a:p>
            <a:pPr marL="457200" indent="-228600">
              <a:buFont typeface="Arial" pitchFamily="34" charset="0"/>
              <a:buChar char="•"/>
            </a:pPr>
            <a:endParaRPr lang="en-US" sz="2800" dirty="0" smtClean="0">
              <a:solidFill>
                <a:schemeClr val="bg1"/>
              </a:solidFill>
            </a:endParaRPr>
          </a:p>
          <a:p>
            <a:pPr marL="457200" indent="-228600">
              <a:buFont typeface="Arial" pitchFamily="34" charset="0"/>
              <a:buChar char="•"/>
            </a:pPr>
            <a:r>
              <a:rPr lang="en-US" sz="2800" dirty="0" smtClean="0">
                <a:solidFill>
                  <a:schemeClr val="bg1"/>
                </a:solidFill>
              </a:rPr>
              <a:t>Ensure </a:t>
            </a:r>
            <a:r>
              <a:rPr lang="en-US" sz="2800" dirty="0" err="1" smtClean="0">
                <a:solidFill>
                  <a:schemeClr val="bg1"/>
                </a:solidFill>
              </a:rPr>
              <a:t>drupal</a:t>
            </a:r>
            <a:r>
              <a:rPr lang="en-US" sz="2800" dirty="0" smtClean="0">
                <a:solidFill>
                  <a:schemeClr val="bg1"/>
                </a:solidFill>
              </a:rPr>
              <a:t> petitions are set properly for anonymous users and authenticated users can sign petitions, access custom data, and access profiles</a:t>
            </a:r>
          </a:p>
          <a:p>
            <a:pPr marL="457200" indent="-228600">
              <a:buFont typeface="Arial" pitchFamily="34" charset="0"/>
              <a:buChar char="•"/>
            </a:pPr>
            <a:r>
              <a:rPr lang="en-US" sz="2800" dirty="0" smtClean="0">
                <a:solidFill>
                  <a:schemeClr val="bg1"/>
                </a:solidFill>
              </a:rPr>
              <a:t>Create 2 custom profiles</a:t>
            </a:r>
          </a:p>
          <a:p>
            <a:pPr marL="914400" lvl="1" indent="-228600">
              <a:buFont typeface="Wingdings" pitchFamily="2" charset="2"/>
              <a:buChar char="ü"/>
            </a:pPr>
            <a:r>
              <a:rPr lang="en-US" sz="2800" dirty="0" smtClean="0">
                <a:solidFill>
                  <a:schemeClr val="bg1"/>
                </a:solidFill>
              </a:rPr>
              <a:t>Contact profile – minimally with email address, verification for signature</a:t>
            </a:r>
          </a:p>
          <a:p>
            <a:pPr marL="914400" lvl="1" indent="-228600">
              <a:buFont typeface="Wingdings" pitchFamily="2" charset="2"/>
              <a:buChar char="ü"/>
            </a:pPr>
            <a:r>
              <a:rPr lang="en-US" sz="2800" dirty="0" smtClean="0">
                <a:solidFill>
                  <a:schemeClr val="bg1"/>
                </a:solidFill>
              </a:rPr>
              <a:t>Petition questions profile – custom field set of questions and responses for petition</a:t>
            </a:r>
          </a:p>
          <a:p>
            <a:pPr marL="457200" indent="-228600"/>
            <a:endParaRPr lang="en-US" sz="2800" dirty="0" smtClean="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914400" y="685800"/>
            <a:ext cx="4876800" cy="646331"/>
          </a:xfrm>
          <a:prstGeom prst="rect">
            <a:avLst/>
          </a:prstGeom>
          <a:noFill/>
        </p:spPr>
        <p:txBody>
          <a:bodyPr wrap="square" rtlCol="0">
            <a:spAutoFit/>
          </a:bodyPr>
          <a:lstStyle/>
          <a:p>
            <a:r>
              <a:rPr lang="en-US" sz="3600" b="1" dirty="0" smtClean="0">
                <a:solidFill>
                  <a:schemeClr val="accent1">
                    <a:lumMod val="75000"/>
                  </a:schemeClr>
                </a:solidFill>
              </a:rPr>
              <a:t>Conduct your Petition</a:t>
            </a:r>
            <a:endParaRPr lang="en-US" sz="3600" b="1" dirty="0">
              <a:solidFill>
                <a:schemeClr val="accent1">
                  <a:lumMod val="75000"/>
                </a:schemeClr>
              </a:solidFill>
            </a:endParaRPr>
          </a:p>
        </p:txBody>
      </p:sp>
      <p:sp>
        <p:nvSpPr>
          <p:cNvPr id="3" name="Rectangle 2"/>
          <p:cNvSpPr/>
          <p:nvPr/>
        </p:nvSpPr>
        <p:spPr>
          <a:xfrm>
            <a:off x="914400" y="1447800"/>
            <a:ext cx="6629400" cy="3539430"/>
          </a:xfrm>
          <a:prstGeom prst="rect">
            <a:avLst/>
          </a:prstGeom>
        </p:spPr>
        <p:txBody>
          <a:bodyPr wrap="square">
            <a:spAutoFit/>
          </a:bodyPr>
          <a:lstStyle/>
          <a:p>
            <a:pPr marL="457200" indent="-228600">
              <a:buFont typeface="Arial" pitchFamily="34" charset="0"/>
              <a:buChar char="•"/>
            </a:pPr>
            <a:endParaRPr lang="en-US" sz="2800" dirty="0" smtClean="0">
              <a:solidFill>
                <a:schemeClr val="bg1"/>
              </a:solidFill>
            </a:endParaRPr>
          </a:p>
          <a:p>
            <a:pPr marL="457200" indent="-228600">
              <a:buFont typeface="Arial" pitchFamily="34" charset="0"/>
              <a:buChar char="•"/>
            </a:pPr>
            <a:r>
              <a:rPr lang="en-US" sz="2800" dirty="0" smtClean="0">
                <a:solidFill>
                  <a:schemeClr val="bg1"/>
                </a:solidFill>
              </a:rPr>
              <a:t>Create a new Petition and include the profiles you created</a:t>
            </a:r>
          </a:p>
          <a:p>
            <a:pPr marL="457200" indent="-228600">
              <a:buFont typeface="Arial" pitchFamily="34" charset="0"/>
              <a:buChar char="•"/>
            </a:pPr>
            <a:r>
              <a:rPr lang="en-US" sz="2800" dirty="0" smtClean="0">
                <a:solidFill>
                  <a:schemeClr val="bg1"/>
                </a:solidFill>
              </a:rPr>
              <a:t>Publicize the link to your petition</a:t>
            </a:r>
          </a:p>
          <a:p>
            <a:pPr marL="457200" indent="-228600">
              <a:buFont typeface="Arial" pitchFamily="34" charset="0"/>
              <a:buChar char="•"/>
            </a:pPr>
            <a:r>
              <a:rPr lang="en-US" sz="2800" dirty="0" smtClean="0">
                <a:solidFill>
                  <a:schemeClr val="bg1"/>
                </a:solidFill>
              </a:rPr>
              <a:t>You can view the signatures of the contacts who responded to your petition</a:t>
            </a:r>
          </a:p>
          <a:p>
            <a:pPr marL="457200" indent="-228600">
              <a:buFont typeface="Arial" pitchFamily="34" charset="0"/>
              <a:buChar char="•"/>
            </a:pPr>
            <a:r>
              <a:rPr lang="en-US" sz="2800" dirty="0" smtClean="0">
                <a:solidFill>
                  <a:schemeClr val="bg1"/>
                </a:solidFill>
              </a:rPr>
              <a:t>Use Activity Report to view/export/print the response results of your petition</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 y="1814514"/>
            <a:ext cx="9144000" cy="312166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623889"/>
            <a:ext cx="9144000" cy="548453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2590800" y="2819400"/>
            <a:ext cx="4033605" cy="1107996"/>
          </a:xfrm>
          <a:prstGeom prst="rect">
            <a:avLst/>
          </a:prstGeom>
          <a:noFill/>
        </p:spPr>
        <p:txBody>
          <a:bodyPr wrap="none" rtlCol="0">
            <a:spAutoFit/>
          </a:bodyPr>
          <a:lstStyle/>
          <a:p>
            <a:r>
              <a:rPr lang="en-US" sz="6600" dirty="0" smtClean="0"/>
              <a:t>Questions?</a:t>
            </a:r>
            <a:endParaRPr lang="en-US" sz="6600"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pic>
        <p:nvPicPr>
          <p:cNvPr id="3074" name="Picture 2" descr="Home"/>
          <p:cNvPicPr>
            <a:picLocks noChangeAspect="1" noChangeArrowheads="1"/>
          </p:cNvPicPr>
          <p:nvPr/>
        </p:nvPicPr>
        <p:blipFill>
          <a:blip r:embed="rId2" cstate="print"/>
          <a:srcRect/>
          <a:stretch>
            <a:fillRect/>
          </a:stretch>
        </p:blipFill>
        <p:spPr bwMode="auto">
          <a:xfrm>
            <a:off x="145025" y="1828800"/>
            <a:ext cx="8922775" cy="1143000"/>
          </a:xfrm>
          <a:prstGeom prst="rect">
            <a:avLst/>
          </a:prstGeom>
          <a:noFill/>
        </p:spPr>
      </p:pic>
      <p:sp>
        <p:nvSpPr>
          <p:cNvPr id="3" name="TextBox 2"/>
          <p:cNvSpPr txBox="1"/>
          <p:nvPr/>
        </p:nvSpPr>
        <p:spPr>
          <a:xfrm>
            <a:off x="457200" y="3810000"/>
            <a:ext cx="8428398" cy="707886"/>
          </a:xfrm>
          <a:prstGeom prst="rect">
            <a:avLst/>
          </a:prstGeom>
          <a:noFill/>
          <a:ln>
            <a:solidFill>
              <a:schemeClr val="tx1"/>
            </a:solidFill>
          </a:ln>
        </p:spPr>
        <p:txBody>
          <a:bodyPr wrap="none" rtlCol="0">
            <a:spAutoFit/>
          </a:bodyPr>
          <a:lstStyle/>
          <a:p>
            <a:pPr algn="ctr"/>
            <a:r>
              <a:rPr lang="en-US" sz="2000" dirty="0" smtClean="0">
                <a:solidFill>
                  <a:schemeClr val="bg1"/>
                </a:solidFill>
              </a:rPr>
              <a:t>Recording of this webinar will be posted on</a:t>
            </a:r>
            <a:r>
              <a:rPr lang="en-US" sz="2000" dirty="0" smtClean="0"/>
              <a:t> </a:t>
            </a:r>
            <a:r>
              <a:rPr lang="en-US" sz="2000" dirty="0" smtClean="0">
                <a:hlinkClick r:id="rId3"/>
              </a:rPr>
              <a:t>http://network.progressivetech.org</a:t>
            </a:r>
            <a:endParaRPr lang="en-US" sz="2000" dirty="0" smtClean="0"/>
          </a:p>
          <a:p>
            <a:pPr algn="ctr"/>
            <a:r>
              <a:rPr lang="en-US" sz="2000" dirty="0" smtClean="0">
                <a:solidFill>
                  <a:schemeClr val="bg1"/>
                </a:solidFill>
              </a:rPr>
              <a:t>In 24 hours</a:t>
            </a:r>
            <a:endParaRPr lang="en-US" sz="2000"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extBox 1"/>
          <p:cNvSpPr txBox="1"/>
          <p:nvPr/>
        </p:nvSpPr>
        <p:spPr>
          <a:xfrm>
            <a:off x="2286000" y="1676400"/>
            <a:ext cx="3979872" cy="1107996"/>
          </a:xfrm>
          <a:prstGeom prst="rect">
            <a:avLst/>
          </a:prstGeom>
          <a:noFill/>
        </p:spPr>
        <p:txBody>
          <a:bodyPr wrap="none" rtlCol="0">
            <a:spAutoFit/>
          </a:bodyPr>
          <a:lstStyle/>
          <a:p>
            <a:r>
              <a:rPr lang="en-US" sz="6600" dirty="0" smtClean="0"/>
              <a:t>Thank You!</a:t>
            </a:r>
            <a:endParaRPr lang="en-US" sz="6600" dirty="0"/>
          </a:p>
        </p:txBody>
      </p:sp>
      <p:sp>
        <p:nvSpPr>
          <p:cNvPr id="3" name="TextBox 2"/>
          <p:cNvSpPr txBox="1"/>
          <p:nvPr/>
        </p:nvSpPr>
        <p:spPr>
          <a:xfrm>
            <a:off x="2094410" y="3886200"/>
            <a:ext cx="5601790" cy="1200329"/>
          </a:xfrm>
          <a:prstGeom prst="rect">
            <a:avLst/>
          </a:prstGeom>
          <a:noFill/>
        </p:spPr>
        <p:txBody>
          <a:bodyPr wrap="none" rtlCol="0">
            <a:spAutoFit/>
          </a:bodyPr>
          <a:lstStyle/>
          <a:p>
            <a:pPr algn="ctr"/>
            <a:r>
              <a:rPr lang="en-US" sz="3600" dirty="0" smtClean="0"/>
              <a:t>Stay with us for Office Hours </a:t>
            </a:r>
          </a:p>
          <a:p>
            <a:pPr algn="ctr"/>
            <a:r>
              <a:rPr lang="en-US" sz="3600" dirty="0" smtClean="0"/>
              <a:t>with </a:t>
            </a:r>
            <a:r>
              <a:rPr lang="en-US" sz="3600" dirty="0" err="1" smtClean="0"/>
              <a:t>Josue</a:t>
            </a:r>
            <a:r>
              <a:rPr lang="en-US" sz="3600" dirty="0" smtClean="0"/>
              <a:t> </a:t>
            </a:r>
            <a:r>
              <a:rPr lang="en-US" sz="3600" dirty="0" err="1" smtClean="0"/>
              <a:t>Guillen</a:t>
            </a:r>
            <a:endParaRPr lang="en-US" sz="3600"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1143000" y="381000"/>
            <a:ext cx="6629400" cy="10668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t>CAMPAIGN</a:t>
            </a:r>
            <a:endParaRPr lang="en-US" sz="3200" b="1" dirty="0"/>
          </a:p>
        </p:txBody>
      </p:sp>
      <p:sp>
        <p:nvSpPr>
          <p:cNvPr id="3" name="Oval 2"/>
          <p:cNvSpPr/>
          <p:nvPr/>
        </p:nvSpPr>
        <p:spPr>
          <a:xfrm>
            <a:off x="304800" y="2667000"/>
            <a:ext cx="1295400" cy="6858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Phone calls</a:t>
            </a:r>
            <a:endParaRPr lang="en-US" sz="1600" dirty="0">
              <a:solidFill>
                <a:schemeClr val="bg1"/>
              </a:solidFill>
            </a:endParaRPr>
          </a:p>
        </p:txBody>
      </p:sp>
      <p:sp>
        <p:nvSpPr>
          <p:cNvPr id="4" name="Rectangle 3"/>
          <p:cNvSpPr/>
          <p:nvPr/>
        </p:nvSpPr>
        <p:spPr>
          <a:xfrm>
            <a:off x="2997498" y="2863334"/>
            <a:ext cx="3149004" cy="369332"/>
          </a:xfrm>
          <a:prstGeom prst="rect">
            <a:avLst/>
          </a:prstGeom>
        </p:spPr>
        <p:txBody>
          <a:bodyPr wrap="none">
            <a:spAutoFit/>
          </a:bodyPr>
          <a:lstStyle/>
          <a:p>
            <a:r>
              <a:rPr lang="en-US" dirty="0" smtClean="0"/>
              <a:t>Please renew your membership</a:t>
            </a:r>
            <a:endParaRPr lang="en-US" dirty="0"/>
          </a:p>
        </p:txBody>
      </p:sp>
      <p:sp>
        <p:nvSpPr>
          <p:cNvPr id="5" name="Oval 4"/>
          <p:cNvSpPr/>
          <p:nvPr/>
        </p:nvSpPr>
        <p:spPr>
          <a:xfrm>
            <a:off x="1447800" y="2286000"/>
            <a:ext cx="1371600" cy="6858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Meetings</a:t>
            </a:r>
            <a:endParaRPr lang="en-US" sz="1600" dirty="0">
              <a:solidFill>
                <a:schemeClr val="bg1"/>
              </a:solidFill>
            </a:endParaRPr>
          </a:p>
        </p:txBody>
      </p:sp>
      <p:sp>
        <p:nvSpPr>
          <p:cNvPr id="6" name="Oval 5"/>
          <p:cNvSpPr/>
          <p:nvPr/>
        </p:nvSpPr>
        <p:spPr>
          <a:xfrm>
            <a:off x="2362200" y="2895600"/>
            <a:ext cx="1866900" cy="5334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Event participation</a:t>
            </a:r>
            <a:endParaRPr lang="en-US" sz="1600" dirty="0">
              <a:solidFill>
                <a:schemeClr val="bg1"/>
              </a:solidFill>
            </a:endParaRPr>
          </a:p>
        </p:txBody>
      </p:sp>
      <p:sp>
        <p:nvSpPr>
          <p:cNvPr id="7" name="Oval 6"/>
          <p:cNvSpPr/>
          <p:nvPr/>
        </p:nvSpPr>
        <p:spPr>
          <a:xfrm>
            <a:off x="4038600" y="2438400"/>
            <a:ext cx="1828800" cy="609601"/>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contributions</a:t>
            </a:r>
            <a:endParaRPr lang="en-US" sz="1600" dirty="0">
              <a:solidFill>
                <a:schemeClr val="bg1"/>
              </a:solidFill>
            </a:endParaRPr>
          </a:p>
        </p:txBody>
      </p:sp>
      <p:sp>
        <p:nvSpPr>
          <p:cNvPr id="8" name="Oval 7"/>
          <p:cNvSpPr/>
          <p:nvPr/>
        </p:nvSpPr>
        <p:spPr>
          <a:xfrm>
            <a:off x="5105400" y="3048000"/>
            <a:ext cx="2095500" cy="5334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memberships</a:t>
            </a:r>
            <a:endParaRPr lang="en-US" sz="1600" dirty="0">
              <a:solidFill>
                <a:schemeClr val="bg1"/>
              </a:solidFill>
            </a:endParaRPr>
          </a:p>
        </p:txBody>
      </p:sp>
      <p:sp>
        <p:nvSpPr>
          <p:cNvPr id="9" name="Oval 8"/>
          <p:cNvSpPr/>
          <p:nvPr/>
        </p:nvSpPr>
        <p:spPr>
          <a:xfrm>
            <a:off x="6858000" y="2362200"/>
            <a:ext cx="1524000" cy="7620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bg1"/>
                </a:solidFill>
              </a:rPr>
              <a:t>Responses to surveys</a:t>
            </a:r>
            <a:endParaRPr lang="en-US" sz="1600" dirty="0">
              <a:solidFill>
                <a:schemeClr val="bg1"/>
              </a:solidFill>
            </a:endParaRPr>
          </a:p>
        </p:txBody>
      </p:sp>
      <p:sp>
        <p:nvSpPr>
          <p:cNvPr id="10" name="Right Brace 9"/>
          <p:cNvSpPr/>
          <p:nvPr/>
        </p:nvSpPr>
        <p:spPr>
          <a:xfrm rot="5400000">
            <a:off x="4191000" y="304800"/>
            <a:ext cx="609600" cy="7315200"/>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2" name="Straight Connector 11"/>
          <p:cNvCxnSpPr>
            <a:stCxn id="3" idx="0"/>
          </p:cNvCxnSpPr>
          <p:nvPr/>
        </p:nvCxnSpPr>
        <p:spPr>
          <a:xfrm flipV="1">
            <a:off x="952500" y="1447800"/>
            <a:ext cx="876300" cy="1219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5" idx="0"/>
          </p:cNvCxnSpPr>
          <p:nvPr/>
        </p:nvCxnSpPr>
        <p:spPr>
          <a:xfrm flipV="1">
            <a:off x="2133600" y="1447800"/>
            <a:ext cx="228600" cy="838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6" idx="0"/>
          </p:cNvCxnSpPr>
          <p:nvPr/>
        </p:nvCxnSpPr>
        <p:spPr>
          <a:xfrm flipV="1">
            <a:off x="3295650" y="1447800"/>
            <a:ext cx="133350" cy="1447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7" idx="0"/>
          </p:cNvCxnSpPr>
          <p:nvPr/>
        </p:nvCxnSpPr>
        <p:spPr>
          <a:xfrm flipV="1">
            <a:off x="4953000" y="1447800"/>
            <a:ext cx="0" cy="99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8" idx="0"/>
          </p:cNvCxnSpPr>
          <p:nvPr/>
        </p:nvCxnSpPr>
        <p:spPr>
          <a:xfrm flipH="1" flipV="1">
            <a:off x="6019800" y="1447800"/>
            <a:ext cx="133350" cy="16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9" idx="0"/>
          </p:cNvCxnSpPr>
          <p:nvPr/>
        </p:nvCxnSpPr>
        <p:spPr>
          <a:xfrm flipH="1" flipV="1">
            <a:off x="7010400" y="1447800"/>
            <a:ext cx="609600" cy="914400"/>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733800" y="4267200"/>
            <a:ext cx="1511952" cy="523220"/>
          </a:xfrm>
          <a:prstGeom prst="rect">
            <a:avLst/>
          </a:prstGeom>
          <a:noFill/>
        </p:spPr>
        <p:txBody>
          <a:bodyPr wrap="none" rtlCol="0">
            <a:spAutoFit/>
          </a:bodyPr>
          <a:lstStyle/>
          <a:p>
            <a:r>
              <a:rPr lang="en-US" sz="2800" dirty="0" smtClean="0">
                <a:solidFill>
                  <a:schemeClr val="bg1"/>
                </a:solidFill>
              </a:rPr>
              <a:t>Activities</a:t>
            </a:r>
            <a:endParaRPr lang="en-US" sz="2800" dirty="0">
              <a:solidFill>
                <a:schemeClr val="bg1"/>
              </a:solidFill>
            </a:endParaRPr>
          </a:p>
        </p:txBody>
      </p:sp>
      <p:pic>
        <p:nvPicPr>
          <p:cNvPr id="25" name="Picture 24" descr="people2.png"/>
          <p:cNvPicPr>
            <a:picLocks noChangeAspect="1"/>
          </p:cNvPicPr>
          <p:nvPr/>
        </p:nvPicPr>
        <p:blipFill>
          <a:blip r:embed="rId2" cstate="print"/>
          <a:stretch>
            <a:fillRect/>
          </a:stretch>
        </p:blipFill>
        <p:spPr>
          <a:xfrm>
            <a:off x="0" y="4592279"/>
            <a:ext cx="4495800" cy="226572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5" name="TextBox 4"/>
          <p:cNvSpPr txBox="1"/>
          <p:nvPr/>
        </p:nvSpPr>
        <p:spPr>
          <a:xfrm>
            <a:off x="609600" y="1828800"/>
            <a:ext cx="8001000" cy="2369880"/>
          </a:xfrm>
          <a:prstGeom prst="rect">
            <a:avLst/>
          </a:prstGeom>
          <a:noFill/>
        </p:spPr>
        <p:txBody>
          <a:bodyPr wrap="square" rtlCol="0">
            <a:spAutoFit/>
          </a:bodyPr>
          <a:lstStyle/>
          <a:p>
            <a:r>
              <a:rPr lang="en-US" sz="3200" b="1" dirty="0" err="1" smtClean="0">
                <a:solidFill>
                  <a:schemeClr val="accent1">
                    <a:lumMod val="75000"/>
                  </a:schemeClr>
                </a:solidFill>
              </a:rPr>
              <a:t>CiviCampaign</a:t>
            </a:r>
            <a:r>
              <a:rPr lang="en-US" sz="3200" b="1" dirty="0" smtClean="0">
                <a:solidFill>
                  <a:schemeClr val="accent1">
                    <a:lumMod val="75000"/>
                  </a:schemeClr>
                </a:solidFill>
              </a:rPr>
              <a:t> lets you link together different activities under one "umbrella" so that you can track the progress of all your efforts towards one programmatic goal or campaign. </a:t>
            </a:r>
          </a:p>
          <a:p>
            <a:endParaRPr lang="en-US" sz="20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381000" y="1066800"/>
            <a:ext cx="5943600" cy="646331"/>
          </a:xfrm>
          <a:prstGeom prst="rect">
            <a:avLst/>
          </a:prstGeom>
          <a:noFill/>
        </p:spPr>
        <p:txBody>
          <a:bodyPr wrap="square" rtlCol="0">
            <a:spAutoFit/>
          </a:bodyPr>
          <a:lstStyle/>
          <a:p>
            <a:r>
              <a:rPr lang="en-US" sz="3600" b="1" dirty="0" smtClean="0">
                <a:solidFill>
                  <a:schemeClr val="accent1">
                    <a:lumMod val="75000"/>
                  </a:schemeClr>
                </a:solidFill>
              </a:rPr>
              <a:t>Campaigns allow you to:</a:t>
            </a:r>
            <a:endParaRPr lang="en-US" sz="3600" b="1" dirty="0">
              <a:solidFill>
                <a:schemeClr val="accent1">
                  <a:lumMod val="75000"/>
                </a:schemeClr>
              </a:solidFill>
            </a:endParaRPr>
          </a:p>
        </p:txBody>
      </p:sp>
      <p:sp>
        <p:nvSpPr>
          <p:cNvPr id="3" name="TextBox 2"/>
          <p:cNvSpPr txBox="1"/>
          <p:nvPr/>
        </p:nvSpPr>
        <p:spPr>
          <a:xfrm>
            <a:off x="457200" y="1828800"/>
            <a:ext cx="8305800" cy="2831544"/>
          </a:xfrm>
          <a:prstGeom prst="rect">
            <a:avLst/>
          </a:prstGeom>
          <a:noFill/>
        </p:spPr>
        <p:txBody>
          <a:bodyPr wrap="square" rtlCol="0">
            <a:spAutoFit/>
          </a:bodyPr>
          <a:lstStyle/>
          <a:p>
            <a:r>
              <a:rPr lang="en-US" dirty="0" smtClean="0">
                <a:solidFill>
                  <a:schemeClr val="bg1"/>
                </a:solidFill>
              </a:rPr>
              <a:t> </a:t>
            </a:r>
          </a:p>
          <a:p>
            <a:pPr marL="457200" indent="-228600">
              <a:buFont typeface="Arial" pitchFamily="34" charset="0"/>
              <a:buChar char="•"/>
            </a:pPr>
            <a:r>
              <a:rPr lang="en-US" sz="3200" dirty="0" smtClean="0">
                <a:solidFill>
                  <a:schemeClr val="bg1"/>
                </a:solidFill>
              </a:rPr>
              <a:t>connect related activities</a:t>
            </a:r>
          </a:p>
          <a:p>
            <a:pPr marL="457200" indent="-228600">
              <a:buFont typeface="Arial" pitchFamily="34" charset="0"/>
              <a:buChar char="•"/>
            </a:pPr>
            <a:r>
              <a:rPr lang="en-US" sz="3200" dirty="0" smtClean="0">
                <a:solidFill>
                  <a:schemeClr val="bg1"/>
                </a:solidFill>
              </a:rPr>
              <a:t>create surveys for use with </a:t>
            </a:r>
            <a:r>
              <a:rPr lang="en-US" sz="3200" dirty="0" err="1" smtClean="0">
                <a:solidFill>
                  <a:schemeClr val="bg1"/>
                </a:solidFill>
              </a:rPr>
              <a:t>walklists</a:t>
            </a:r>
            <a:r>
              <a:rPr lang="en-US" sz="3200" dirty="0" smtClean="0">
                <a:solidFill>
                  <a:schemeClr val="bg1"/>
                </a:solidFill>
              </a:rPr>
              <a:t> and </a:t>
            </a:r>
            <a:r>
              <a:rPr lang="en-US" sz="3200" dirty="0" err="1" smtClean="0">
                <a:solidFill>
                  <a:schemeClr val="bg1"/>
                </a:solidFill>
              </a:rPr>
              <a:t>phonebanking</a:t>
            </a:r>
            <a:endParaRPr lang="en-US" sz="3200" dirty="0" smtClean="0">
              <a:solidFill>
                <a:schemeClr val="bg1"/>
              </a:solidFill>
            </a:endParaRPr>
          </a:p>
          <a:p>
            <a:pPr marL="457200" indent="-228600">
              <a:buFont typeface="Arial" pitchFamily="34" charset="0"/>
              <a:buChar char="•"/>
            </a:pPr>
            <a:r>
              <a:rPr lang="en-US" sz="3200" dirty="0" smtClean="0">
                <a:solidFill>
                  <a:schemeClr val="bg1"/>
                </a:solidFill>
              </a:rPr>
              <a:t>create online petitions (aka online survey)</a:t>
            </a:r>
          </a:p>
          <a:p>
            <a:pPr marL="457200" indent="-228600">
              <a:buFont typeface="Arial" pitchFamily="34" charset="0"/>
              <a:buChar char="•"/>
            </a:pPr>
            <a:r>
              <a:rPr lang="en-US" sz="3200" dirty="0" smtClean="0">
                <a:solidFill>
                  <a:schemeClr val="bg1"/>
                </a:solidFill>
              </a:rPr>
              <a:t>Review responses from surveys and petitions</a:t>
            </a:r>
            <a:endParaRPr lang="en-US" sz="3200"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533400" y="609600"/>
            <a:ext cx="7311553" cy="584775"/>
          </a:xfrm>
          <a:prstGeom prst="rect">
            <a:avLst/>
          </a:prstGeom>
          <a:noFill/>
        </p:spPr>
        <p:txBody>
          <a:bodyPr wrap="none" rtlCol="0">
            <a:spAutoFit/>
          </a:bodyPr>
          <a:lstStyle/>
          <a:p>
            <a:r>
              <a:rPr lang="en-US" sz="3200" b="1" dirty="0" smtClean="0">
                <a:solidFill>
                  <a:schemeClr val="accent1">
                    <a:lumMod val="75000"/>
                  </a:schemeClr>
                </a:solidFill>
              </a:rPr>
              <a:t>Preparing to use Campaigns in </a:t>
            </a:r>
            <a:r>
              <a:rPr lang="en-US" sz="3200" b="1" dirty="0" err="1" smtClean="0">
                <a:solidFill>
                  <a:schemeClr val="accent1">
                    <a:lumMod val="75000"/>
                  </a:schemeClr>
                </a:solidFill>
              </a:rPr>
              <a:t>PowerBase</a:t>
            </a:r>
            <a:endParaRPr lang="en-US" sz="3200" b="1" dirty="0">
              <a:solidFill>
                <a:schemeClr val="accent1">
                  <a:lumMod val="75000"/>
                </a:schemeClr>
              </a:solidFill>
            </a:endParaRPr>
          </a:p>
        </p:txBody>
      </p:sp>
      <p:sp>
        <p:nvSpPr>
          <p:cNvPr id="4" name="Rectangle 3"/>
          <p:cNvSpPr/>
          <p:nvPr/>
        </p:nvSpPr>
        <p:spPr>
          <a:xfrm>
            <a:off x="609600" y="2057400"/>
            <a:ext cx="8077200" cy="3108543"/>
          </a:xfrm>
          <a:prstGeom prst="rect">
            <a:avLst/>
          </a:prstGeom>
        </p:spPr>
        <p:txBody>
          <a:bodyPr wrap="square">
            <a:spAutoFit/>
          </a:bodyPr>
          <a:lstStyle/>
          <a:p>
            <a:pPr marL="457200" indent="-228600">
              <a:buFont typeface="Arial" pitchFamily="34" charset="0"/>
              <a:buChar char="•"/>
            </a:pPr>
            <a:r>
              <a:rPr lang="en-US" sz="2800" b="1" dirty="0" smtClean="0">
                <a:solidFill>
                  <a:schemeClr val="accent1">
                    <a:lumMod val="75000"/>
                  </a:schemeClr>
                </a:solidFill>
              </a:rPr>
              <a:t>Know your audience </a:t>
            </a:r>
            <a:r>
              <a:rPr lang="en-US" sz="2800" dirty="0" smtClean="0">
                <a:solidFill>
                  <a:schemeClr val="bg1"/>
                </a:solidFill>
              </a:rPr>
              <a:t>and choose your strategies and methods of communications appropriately</a:t>
            </a:r>
          </a:p>
          <a:p>
            <a:pPr marL="457200" indent="-228600">
              <a:buFont typeface="Arial" pitchFamily="34" charset="0"/>
              <a:buChar char="•"/>
            </a:pPr>
            <a:r>
              <a:rPr lang="en-US" sz="2800" b="1" dirty="0" smtClean="0">
                <a:solidFill>
                  <a:schemeClr val="accent1">
                    <a:lumMod val="75000"/>
                  </a:schemeClr>
                </a:solidFill>
              </a:rPr>
              <a:t>Plan the activities </a:t>
            </a:r>
            <a:r>
              <a:rPr lang="en-US" sz="2800" dirty="0" smtClean="0">
                <a:solidFill>
                  <a:schemeClr val="bg1"/>
                </a:solidFill>
              </a:rPr>
              <a:t>you will use in </a:t>
            </a:r>
            <a:r>
              <a:rPr lang="en-US" sz="2800" dirty="0" err="1" smtClean="0">
                <a:solidFill>
                  <a:schemeClr val="bg1"/>
                </a:solidFill>
              </a:rPr>
              <a:t>PowerBase</a:t>
            </a:r>
            <a:endParaRPr lang="en-US" sz="2800" dirty="0" smtClean="0">
              <a:solidFill>
                <a:schemeClr val="bg1"/>
              </a:solidFill>
            </a:endParaRPr>
          </a:p>
          <a:p>
            <a:pPr marL="457200" indent="-228600">
              <a:buFont typeface="Arial" pitchFamily="34" charset="0"/>
              <a:buChar char="•"/>
            </a:pPr>
            <a:r>
              <a:rPr lang="en-US" sz="2800" b="1" dirty="0" smtClean="0">
                <a:solidFill>
                  <a:schemeClr val="accent1">
                    <a:lumMod val="75000"/>
                  </a:schemeClr>
                </a:solidFill>
              </a:rPr>
              <a:t>Plan how you will gather data</a:t>
            </a:r>
            <a:r>
              <a:rPr lang="en-US" sz="2800" dirty="0" smtClean="0">
                <a:solidFill>
                  <a:schemeClr val="bg1"/>
                </a:solidFill>
              </a:rPr>
              <a:t>, e.g. surveys, </a:t>
            </a:r>
            <a:r>
              <a:rPr lang="en-US" sz="2800" dirty="0" err="1" smtClean="0">
                <a:solidFill>
                  <a:schemeClr val="bg1"/>
                </a:solidFill>
              </a:rPr>
              <a:t>phonebanks</a:t>
            </a:r>
            <a:r>
              <a:rPr lang="en-US" sz="2800" dirty="0" smtClean="0">
                <a:solidFill>
                  <a:schemeClr val="bg1"/>
                </a:solidFill>
              </a:rPr>
              <a:t>, events registrations</a:t>
            </a:r>
          </a:p>
          <a:p>
            <a:pPr marL="457200" indent="-228600">
              <a:buFont typeface="Arial" pitchFamily="34" charset="0"/>
              <a:buChar char="•"/>
            </a:pPr>
            <a:r>
              <a:rPr lang="en-US" sz="2800" b="1" dirty="0" smtClean="0">
                <a:solidFill>
                  <a:schemeClr val="accent1">
                    <a:lumMod val="75000"/>
                  </a:schemeClr>
                </a:solidFill>
              </a:rPr>
              <a:t>Know how to create the searches or reports </a:t>
            </a:r>
            <a:r>
              <a:rPr lang="en-US" sz="2800" dirty="0" smtClean="0">
                <a:solidFill>
                  <a:schemeClr val="bg1"/>
                </a:solidFill>
              </a:rPr>
              <a:t>you need to analyze your efforts</a:t>
            </a:r>
            <a:endParaRPr lang="en-US" sz="28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914400" y="685800"/>
            <a:ext cx="4876800" cy="646331"/>
          </a:xfrm>
          <a:prstGeom prst="rect">
            <a:avLst/>
          </a:prstGeom>
          <a:noFill/>
        </p:spPr>
        <p:txBody>
          <a:bodyPr wrap="square" rtlCol="0">
            <a:spAutoFit/>
          </a:bodyPr>
          <a:lstStyle/>
          <a:p>
            <a:r>
              <a:rPr lang="en-US" sz="3600" b="1" dirty="0" smtClean="0">
                <a:solidFill>
                  <a:schemeClr val="accent1">
                    <a:lumMod val="75000"/>
                  </a:schemeClr>
                </a:solidFill>
              </a:rPr>
              <a:t>Setting up Campaigns</a:t>
            </a:r>
            <a:endParaRPr lang="en-US" sz="3600" b="1" dirty="0">
              <a:solidFill>
                <a:schemeClr val="accent1">
                  <a:lumMod val="75000"/>
                </a:schemeClr>
              </a:solidFill>
            </a:endParaRPr>
          </a:p>
        </p:txBody>
      </p:sp>
      <p:sp>
        <p:nvSpPr>
          <p:cNvPr id="4" name="Rectangle 3"/>
          <p:cNvSpPr/>
          <p:nvPr/>
        </p:nvSpPr>
        <p:spPr>
          <a:xfrm>
            <a:off x="990600" y="1295400"/>
            <a:ext cx="6629400" cy="3108543"/>
          </a:xfrm>
          <a:prstGeom prst="rect">
            <a:avLst/>
          </a:prstGeom>
        </p:spPr>
        <p:txBody>
          <a:bodyPr wrap="square">
            <a:spAutoFit/>
          </a:bodyPr>
          <a:lstStyle/>
          <a:p>
            <a:pPr marL="457200" indent="-228600">
              <a:buFont typeface="Arial" pitchFamily="34" charset="0"/>
              <a:buChar char="•"/>
            </a:pPr>
            <a:endParaRPr lang="en-US" sz="2800" dirty="0" smtClean="0">
              <a:solidFill>
                <a:schemeClr val="bg1"/>
              </a:solidFill>
            </a:endParaRPr>
          </a:p>
          <a:p>
            <a:pPr marL="457200" indent="-228600">
              <a:buFont typeface="Arial" pitchFamily="34" charset="0"/>
              <a:buChar char="•"/>
            </a:pPr>
            <a:r>
              <a:rPr lang="en-US" sz="2800" dirty="0" smtClean="0">
                <a:solidFill>
                  <a:schemeClr val="bg1"/>
                </a:solidFill>
              </a:rPr>
              <a:t>Enable </a:t>
            </a:r>
            <a:r>
              <a:rPr lang="en-US" sz="2800" dirty="0" err="1" smtClean="0">
                <a:solidFill>
                  <a:schemeClr val="bg1"/>
                </a:solidFill>
              </a:rPr>
              <a:t>CiviCampaign</a:t>
            </a:r>
            <a:r>
              <a:rPr lang="en-US" sz="2800" dirty="0" smtClean="0">
                <a:solidFill>
                  <a:schemeClr val="bg1"/>
                </a:solidFill>
              </a:rPr>
              <a:t> and set </a:t>
            </a:r>
            <a:r>
              <a:rPr lang="en-US" sz="2800" dirty="0" err="1" smtClean="0">
                <a:solidFill>
                  <a:schemeClr val="bg1"/>
                </a:solidFill>
              </a:rPr>
              <a:t>drupal</a:t>
            </a:r>
            <a:r>
              <a:rPr lang="en-US" sz="2800" dirty="0" smtClean="0">
                <a:solidFill>
                  <a:schemeClr val="bg1"/>
                </a:solidFill>
              </a:rPr>
              <a:t> permissions</a:t>
            </a:r>
          </a:p>
          <a:p>
            <a:pPr marL="457200" indent="-228600">
              <a:buFont typeface="Arial" pitchFamily="34" charset="0"/>
              <a:buChar char="•"/>
            </a:pPr>
            <a:r>
              <a:rPr lang="en-US" sz="2800" dirty="0" smtClean="0">
                <a:solidFill>
                  <a:schemeClr val="bg1"/>
                </a:solidFill>
              </a:rPr>
              <a:t>Create your Campaign types</a:t>
            </a:r>
            <a:endParaRPr lang="en-US" sz="2800" dirty="0">
              <a:solidFill>
                <a:schemeClr val="bg1"/>
              </a:solidFill>
            </a:endParaRPr>
          </a:p>
          <a:p>
            <a:pPr marL="457200" indent="-228600">
              <a:buFont typeface="Arial" pitchFamily="34" charset="0"/>
              <a:buChar char="•"/>
            </a:pPr>
            <a:r>
              <a:rPr lang="en-US" sz="2800" dirty="0" smtClean="0">
                <a:solidFill>
                  <a:schemeClr val="bg1"/>
                </a:solidFill>
              </a:rPr>
              <a:t>Create your group or smart group of your target audience</a:t>
            </a:r>
          </a:p>
          <a:p>
            <a:pPr marL="457200" indent="-228600">
              <a:buFont typeface="Arial" pitchFamily="34" charset="0"/>
              <a:buChar char="•"/>
            </a:pPr>
            <a:r>
              <a:rPr lang="en-US" sz="2800" dirty="0" smtClean="0">
                <a:solidFill>
                  <a:schemeClr val="bg1"/>
                </a:solidFill>
              </a:rPr>
              <a:t>Create a New Campaign</a:t>
            </a:r>
          </a:p>
        </p:txBody>
      </p:sp>
      <p:sp>
        <p:nvSpPr>
          <p:cNvPr id="5" name="TextBox 4"/>
          <p:cNvSpPr txBox="1"/>
          <p:nvPr/>
        </p:nvSpPr>
        <p:spPr>
          <a:xfrm>
            <a:off x="533400" y="4734580"/>
            <a:ext cx="8229600" cy="523220"/>
          </a:xfrm>
          <a:prstGeom prst="rect">
            <a:avLst/>
          </a:prstGeom>
          <a:noFill/>
        </p:spPr>
        <p:txBody>
          <a:bodyPr wrap="square" rtlCol="0">
            <a:spAutoFit/>
          </a:bodyPr>
          <a:lstStyle/>
          <a:p>
            <a:r>
              <a:rPr lang="en-US" sz="2800" b="1" dirty="0" smtClean="0">
                <a:solidFill>
                  <a:schemeClr val="accent1">
                    <a:lumMod val="75000"/>
                  </a:schemeClr>
                </a:solidFill>
              </a:rPr>
              <a:t>…Create your activities and connect to your campaign</a:t>
            </a:r>
            <a:endParaRPr lang="en-US" sz="2800" b="1" dirty="0">
              <a:solidFill>
                <a:schemeClr val="accent1">
                  <a:lumMod val="75000"/>
                </a:schemeClr>
              </a:solidFill>
            </a:endParaRPr>
          </a:p>
        </p:txBody>
      </p:sp>
      <p:sp>
        <p:nvSpPr>
          <p:cNvPr id="6" name="Rectangle 5"/>
          <p:cNvSpPr/>
          <p:nvPr/>
        </p:nvSpPr>
        <p:spPr>
          <a:xfrm>
            <a:off x="533400" y="5486400"/>
            <a:ext cx="8153400" cy="954107"/>
          </a:xfrm>
          <a:prstGeom prst="rect">
            <a:avLst/>
          </a:prstGeom>
        </p:spPr>
        <p:txBody>
          <a:bodyPr wrap="square">
            <a:spAutoFit/>
          </a:bodyPr>
          <a:lstStyle/>
          <a:p>
            <a:r>
              <a:rPr lang="en-US" sz="2800" b="1" dirty="0" smtClean="0">
                <a:solidFill>
                  <a:schemeClr val="accent1">
                    <a:lumMod val="75000"/>
                  </a:schemeClr>
                </a:solidFill>
              </a:rPr>
              <a:t>…Search various activities and contacts connected to your campaign</a:t>
            </a:r>
            <a:endParaRPr lang="en-US" sz="2800" b="1" dirty="0">
              <a:solidFill>
                <a:schemeClr val="accent1">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914400" y="685800"/>
            <a:ext cx="4876800" cy="646331"/>
          </a:xfrm>
          <a:prstGeom prst="rect">
            <a:avLst/>
          </a:prstGeom>
          <a:noFill/>
        </p:spPr>
        <p:txBody>
          <a:bodyPr wrap="square" rtlCol="0">
            <a:spAutoFit/>
          </a:bodyPr>
          <a:lstStyle/>
          <a:p>
            <a:r>
              <a:rPr lang="en-US" sz="3600" b="1" dirty="0" smtClean="0">
                <a:solidFill>
                  <a:schemeClr val="accent1">
                    <a:lumMod val="75000"/>
                  </a:schemeClr>
                </a:solidFill>
              </a:rPr>
              <a:t>Setting up Surveys</a:t>
            </a:r>
            <a:endParaRPr lang="en-US" sz="3600" b="1" dirty="0">
              <a:solidFill>
                <a:schemeClr val="accent1">
                  <a:lumMod val="75000"/>
                </a:schemeClr>
              </a:solidFill>
            </a:endParaRPr>
          </a:p>
        </p:txBody>
      </p:sp>
      <p:sp>
        <p:nvSpPr>
          <p:cNvPr id="4" name="Rectangle 3"/>
          <p:cNvSpPr/>
          <p:nvPr/>
        </p:nvSpPr>
        <p:spPr>
          <a:xfrm>
            <a:off x="914400" y="1676400"/>
            <a:ext cx="6629400" cy="3539430"/>
          </a:xfrm>
          <a:prstGeom prst="rect">
            <a:avLst/>
          </a:prstGeom>
        </p:spPr>
        <p:txBody>
          <a:bodyPr wrap="square">
            <a:spAutoFit/>
          </a:bodyPr>
          <a:lstStyle/>
          <a:p>
            <a:pPr marL="457200" indent="-228600">
              <a:buFont typeface="Arial" pitchFamily="34" charset="0"/>
              <a:buChar char="•"/>
            </a:pPr>
            <a:r>
              <a:rPr lang="en-US" sz="2800" dirty="0" smtClean="0">
                <a:solidFill>
                  <a:schemeClr val="bg1"/>
                </a:solidFill>
              </a:rPr>
              <a:t>Create your group or smart group of your target audience</a:t>
            </a:r>
          </a:p>
          <a:p>
            <a:pPr marL="457200" indent="-228600">
              <a:buFont typeface="Arial" pitchFamily="34" charset="0"/>
              <a:buChar char="•"/>
            </a:pPr>
            <a:r>
              <a:rPr lang="en-US" sz="2800" dirty="0" smtClean="0">
                <a:solidFill>
                  <a:schemeClr val="bg1"/>
                </a:solidFill>
              </a:rPr>
              <a:t>Create your custom field set of questions and responses (</a:t>
            </a:r>
            <a:r>
              <a:rPr lang="en-US" sz="2800" b="1" dirty="0" smtClean="0">
                <a:solidFill>
                  <a:schemeClr val="bg1"/>
                </a:solidFill>
              </a:rPr>
              <a:t>Used for </a:t>
            </a:r>
            <a:r>
              <a:rPr lang="en-US" sz="2800" dirty="0" smtClean="0">
                <a:solidFill>
                  <a:schemeClr val="bg1"/>
                </a:solidFill>
              </a:rPr>
              <a:t>Activities with type Survey, or </a:t>
            </a:r>
            <a:r>
              <a:rPr lang="en-US" sz="2800" dirty="0" err="1" smtClean="0">
                <a:solidFill>
                  <a:schemeClr val="bg1"/>
                </a:solidFill>
              </a:rPr>
              <a:t>WalkList</a:t>
            </a:r>
            <a:r>
              <a:rPr lang="en-US" sz="2800" dirty="0" smtClean="0">
                <a:solidFill>
                  <a:schemeClr val="bg1"/>
                </a:solidFill>
              </a:rPr>
              <a:t>, or </a:t>
            </a:r>
            <a:r>
              <a:rPr lang="en-US" sz="2800" dirty="0" err="1" smtClean="0">
                <a:solidFill>
                  <a:schemeClr val="bg1"/>
                </a:solidFill>
              </a:rPr>
              <a:t>PhoneBank</a:t>
            </a:r>
            <a:r>
              <a:rPr lang="en-US" sz="2800" dirty="0" smtClean="0">
                <a:solidFill>
                  <a:schemeClr val="bg1"/>
                </a:solidFill>
              </a:rPr>
              <a:t>)</a:t>
            </a:r>
          </a:p>
          <a:p>
            <a:pPr marL="457200" indent="-228600">
              <a:buFont typeface="Arial" pitchFamily="34" charset="0"/>
              <a:buChar char="•"/>
            </a:pPr>
            <a:r>
              <a:rPr lang="en-US" sz="2800" dirty="0" smtClean="0">
                <a:solidFill>
                  <a:schemeClr val="bg1"/>
                </a:solidFill>
              </a:rPr>
              <a:t>Create your profile that includes the questions for your survey</a:t>
            </a:r>
          </a:p>
          <a:p>
            <a:pPr marL="457200" indent="-228600">
              <a:buFont typeface="Arial" pitchFamily="34" charset="0"/>
              <a:buChar char="•"/>
            </a:pPr>
            <a:r>
              <a:rPr lang="en-US" sz="2800" dirty="0" smtClean="0">
                <a:solidFill>
                  <a:schemeClr val="bg1"/>
                </a:solidFill>
              </a:rPr>
              <a:t>Create a New survey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457200" y="685800"/>
            <a:ext cx="8229600" cy="3970318"/>
          </a:xfrm>
          <a:prstGeom prst="rect">
            <a:avLst/>
          </a:prstGeom>
        </p:spPr>
        <p:txBody>
          <a:bodyPr wrap="square">
            <a:spAutoFit/>
          </a:bodyPr>
          <a:lstStyle/>
          <a:p>
            <a:r>
              <a:rPr lang="en-US" b="1" dirty="0" smtClean="0">
                <a:solidFill>
                  <a:schemeClr val="accent1">
                    <a:lumMod val="75000"/>
                  </a:schemeClr>
                </a:solidFill>
              </a:rPr>
              <a:t>Survey Tips: </a:t>
            </a:r>
            <a:endParaRPr lang="en-US" dirty="0" smtClean="0">
              <a:solidFill>
                <a:schemeClr val="accent1">
                  <a:lumMod val="75000"/>
                </a:schemeClr>
              </a:solidFill>
            </a:endParaRPr>
          </a:p>
          <a:p>
            <a:endParaRPr lang="en-US" dirty="0" smtClean="0">
              <a:solidFill>
                <a:schemeClr val="accent1">
                  <a:lumMod val="75000"/>
                </a:schemeClr>
              </a:solidFill>
            </a:endParaRPr>
          </a:p>
          <a:p>
            <a:r>
              <a:rPr lang="en-US" b="1" dirty="0" smtClean="0">
                <a:solidFill>
                  <a:schemeClr val="accent1">
                    <a:lumMod val="75000"/>
                  </a:schemeClr>
                </a:solidFill>
              </a:rPr>
              <a:t>#1</a:t>
            </a:r>
          </a:p>
          <a:p>
            <a:r>
              <a:rPr lang="en-US" dirty="0" smtClean="0">
                <a:solidFill>
                  <a:schemeClr val="accent1">
                    <a:lumMod val="75000"/>
                  </a:schemeClr>
                </a:solidFill>
              </a:rPr>
              <a:t>If you plan on conducting many surveys throughout the year (let's say 20 - 30 surveys in a year) with only a few questions per survey (let's say 3-4 questions per survey), then we strongly suggest that you create ONE custom data set that includes all the questions for each of the survey.  Then you can create individual custom profiles for each survey that pull in the questions that are particular to that survey.</a:t>
            </a:r>
          </a:p>
          <a:p>
            <a:endParaRPr lang="en-US" dirty="0">
              <a:solidFill>
                <a:schemeClr val="accent1">
                  <a:lumMod val="75000"/>
                </a:schemeClr>
              </a:solidFill>
            </a:endParaRPr>
          </a:p>
          <a:p>
            <a:r>
              <a:rPr lang="en-US" b="1" dirty="0" smtClean="0">
                <a:solidFill>
                  <a:schemeClr val="accent1">
                    <a:lumMod val="75000"/>
                  </a:schemeClr>
                </a:solidFill>
              </a:rPr>
              <a:t>#2</a:t>
            </a:r>
          </a:p>
          <a:p>
            <a:r>
              <a:rPr lang="en-US" dirty="0" smtClean="0">
                <a:solidFill>
                  <a:schemeClr val="accent1">
                    <a:lumMod val="75000"/>
                  </a:schemeClr>
                </a:solidFill>
              </a:rPr>
              <a:t>If you plan on conducting just a few surveys per year (let's say about 3-4 surveys per year) with the number of questions no more than 10 per survey, then we suggest that you create different custom data sets for each group of questions per survey.  Then you can use custom profiles to pull in in the questions that are particular to a survey.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914400" y="685800"/>
            <a:ext cx="4876800" cy="646331"/>
          </a:xfrm>
          <a:prstGeom prst="rect">
            <a:avLst/>
          </a:prstGeom>
          <a:noFill/>
        </p:spPr>
        <p:txBody>
          <a:bodyPr wrap="square" rtlCol="0">
            <a:spAutoFit/>
          </a:bodyPr>
          <a:lstStyle/>
          <a:p>
            <a:r>
              <a:rPr lang="en-US" sz="3600" b="1" dirty="0" smtClean="0">
                <a:solidFill>
                  <a:schemeClr val="accent1">
                    <a:lumMod val="75000"/>
                  </a:schemeClr>
                </a:solidFill>
              </a:rPr>
              <a:t>Conduct your Surveys</a:t>
            </a:r>
            <a:endParaRPr lang="en-US" sz="3600" b="1" dirty="0">
              <a:solidFill>
                <a:schemeClr val="accent1">
                  <a:lumMod val="75000"/>
                </a:schemeClr>
              </a:solidFill>
            </a:endParaRPr>
          </a:p>
        </p:txBody>
      </p:sp>
      <p:sp>
        <p:nvSpPr>
          <p:cNvPr id="3" name="Rectangle 2"/>
          <p:cNvSpPr/>
          <p:nvPr/>
        </p:nvSpPr>
        <p:spPr>
          <a:xfrm>
            <a:off x="914400" y="1676400"/>
            <a:ext cx="6629400" cy="2677656"/>
          </a:xfrm>
          <a:prstGeom prst="rect">
            <a:avLst/>
          </a:prstGeom>
        </p:spPr>
        <p:txBody>
          <a:bodyPr wrap="square">
            <a:spAutoFit/>
          </a:bodyPr>
          <a:lstStyle/>
          <a:p>
            <a:pPr marL="457200" indent="-228600">
              <a:buFont typeface="Arial" pitchFamily="34" charset="0"/>
              <a:buChar char="•"/>
            </a:pPr>
            <a:r>
              <a:rPr lang="en-US" sz="2800" dirty="0" smtClean="0">
                <a:solidFill>
                  <a:schemeClr val="bg1"/>
                </a:solidFill>
              </a:rPr>
              <a:t>Reserve your Respondents</a:t>
            </a:r>
          </a:p>
          <a:p>
            <a:pPr marL="457200" indent="-228600">
              <a:buFont typeface="Arial" pitchFamily="34" charset="0"/>
              <a:buChar char="•"/>
            </a:pPr>
            <a:r>
              <a:rPr lang="en-US" sz="2800" dirty="0" smtClean="0">
                <a:solidFill>
                  <a:schemeClr val="bg1"/>
                </a:solidFill>
              </a:rPr>
              <a:t>Interview your Respondents – record responses</a:t>
            </a:r>
          </a:p>
          <a:p>
            <a:pPr marL="457200" indent="-228600">
              <a:buFont typeface="Arial" pitchFamily="34" charset="0"/>
              <a:buChar char="•"/>
            </a:pPr>
            <a:r>
              <a:rPr lang="en-US" sz="2800" dirty="0" smtClean="0">
                <a:solidFill>
                  <a:schemeClr val="bg1"/>
                </a:solidFill>
              </a:rPr>
              <a:t>Use the Survey Report to print </a:t>
            </a:r>
            <a:r>
              <a:rPr lang="en-US" sz="2800" dirty="0" err="1" smtClean="0">
                <a:solidFill>
                  <a:schemeClr val="bg1"/>
                </a:solidFill>
              </a:rPr>
              <a:t>walklists</a:t>
            </a:r>
            <a:r>
              <a:rPr lang="en-US" sz="2800" dirty="0" smtClean="0">
                <a:solidFill>
                  <a:schemeClr val="bg1"/>
                </a:solidFill>
              </a:rPr>
              <a:t> and </a:t>
            </a:r>
            <a:r>
              <a:rPr lang="en-US" sz="2800" dirty="0" err="1" smtClean="0">
                <a:solidFill>
                  <a:schemeClr val="bg1"/>
                </a:solidFill>
              </a:rPr>
              <a:t>phonebank</a:t>
            </a:r>
            <a:r>
              <a:rPr lang="en-US" sz="2800" dirty="0" smtClean="0">
                <a:solidFill>
                  <a:schemeClr val="bg1"/>
                </a:solidFill>
              </a:rPr>
              <a:t> lists, and to view/export/print response results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579</Words>
  <Application>Microsoft Macintosh PowerPoint</Application>
  <PresentationFormat>On-screen Show (4:3)</PresentationFormat>
  <Paragraphs>67</Paragraphs>
  <Slides>16</Slides>
  <Notes>0</Notes>
  <HiddenSlides>0</HiddenSlides>
  <MMClips>0</MMClips>
  <ScaleCrop>false</ScaleCrop>
  <HeadingPairs>
    <vt:vector size="4" baseType="variant">
      <vt:variant>
        <vt:lpstr>Design Template</vt:lpstr>
      </vt:variant>
      <vt:variant>
        <vt:i4>1</vt:i4>
      </vt:variant>
      <vt:variant>
        <vt:lpstr>Slide Titles</vt:lpstr>
      </vt:variant>
      <vt:variant>
        <vt:i4>16</vt:i4>
      </vt:variant>
    </vt:vector>
  </HeadingPairs>
  <TitlesOfParts>
    <vt:vector size="17" baseType="lpstr">
      <vt:lpstr>Office Theme</vt:lpstr>
      <vt:lpstr>PowerBase Webinar:  Using Campaigns &amp; Surveys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PowerBase Webinar:  Using Campaigns &amp; Surveys</dc:title>
  <dc:creator>Alice</dc:creator>
  <cp:lastModifiedBy>Robyn Perry</cp:lastModifiedBy>
  <cp:revision>21</cp:revision>
  <dcterms:created xsi:type="dcterms:W3CDTF">2011-09-23T21:33:52Z</dcterms:created>
  <dcterms:modified xsi:type="dcterms:W3CDTF">2011-09-23T21:34:46Z</dcterms:modified>
</cp:coreProperties>
</file>