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8" r:id="rId2"/>
    <p:sldId id="256" r:id="rId3"/>
    <p:sldId id="257" r:id="rId4"/>
  </p:sldIdLst>
  <p:sldSz cx="9144000" cy="5143500" type="screen16x9"/>
  <p:notesSz cx="6858000" cy="9144000"/>
  <p:defaultTextStyle>
    <a:lvl1pPr>
      <a:defRPr sz="1400">
        <a:latin typeface="+mj-lt"/>
        <a:ea typeface="+mj-ea"/>
        <a:cs typeface="+mj-cs"/>
        <a:sym typeface="Helvetica"/>
      </a:defRPr>
    </a:lvl1pPr>
    <a:lvl2pPr>
      <a:defRPr sz="1400">
        <a:latin typeface="+mj-lt"/>
        <a:ea typeface="+mj-ea"/>
        <a:cs typeface="+mj-cs"/>
        <a:sym typeface="Helvetica"/>
      </a:defRPr>
    </a:lvl2pPr>
    <a:lvl3pPr>
      <a:defRPr sz="1400">
        <a:latin typeface="+mj-lt"/>
        <a:ea typeface="+mj-ea"/>
        <a:cs typeface="+mj-cs"/>
        <a:sym typeface="Helvetica"/>
      </a:defRPr>
    </a:lvl3pPr>
    <a:lvl4pPr>
      <a:defRPr sz="1400">
        <a:latin typeface="+mj-lt"/>
        <a:ea typeface="+mj-ea"/>
        <a:cs typeface="+mj-cs"/>
        <a:sym typeface="Helvetica"/>
      </a:defRPr>
    </a:lvl4pPr>
    <a:lvl5pPr>
      <a:defRPr sz="1400">
        <a:latin typeface="+mj-lt"/>
        <a:ea typeface="+mj-ea"/>
        <a:cs typeface="+mj-cs"/>
        <a:sym typeface="Helvetica"/>
      </a:defRPr>
    </a:lvl5pPr>
    <a:lvl6pPr>
      <a:defRPr sz="1400">
        <a:latin typeface="+mj-lt"/>
        <a:ea typeface="+mj-ea"/>
        <a:cs typeface="+mj-cs"/>
        <a:sym typeface="Helvetica"/>
      </a:defRPr>
    </a:lvl6pPr>
    <a:lvl7pPr>
      <a:defRPr sz="1400">
        <a:latin typeface="+mj-lt"/>
        <a:ea typeface="+mj-ea"/>
        <a:cs typeface="+mj-cs"/>
        <a:sym typeface="Helvetica"/>
      </a:defRPr>
    </a:lvl7pPr>
    <a:lvl8pPr>
      <a:defRPr sz="1400">
        <a:latin typeface="+mj-lt"/>
        <a:ea typeface="+mj-ea"/>
        <a:cs typeface="+mj-cs"/>
        <a:sym typeface="Helvetica"/>
      </a:defRPr>
    </a:lvl8pPr>
    <a:lvl9pPr>
      <a:defRPr sz="1400">
        <a:latin typeface="+mj-lt"/>
        <a:ea typeface="+mj-ea"/>
        <a:cs typeface="+mj-cs"/>
        <a:sym typeface="Helvetica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DD7E6"/>
          </a:solidFill>
        </a:fill>
      </a:tcStyle>
    </a:wholeTbl>
    <a:band2H>
      <a:tcTxStyle/>
      <a:tcStyle>
        <a:tcBdr/>
        <a:fill>
          <a:solidFill>
            <a:srgbClr val="E7ECF3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3A81BA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3A81BA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3A81BA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AE2CD"/>
          </a:solidFill>
        </a:fill>
      </a:tcStyle>
    </a:wholeTbl>
    <a:band2H>
      <a:tcTxStyle/>
      <a:tcStyle>
        <a:tcBdr/>
        <a:fill>
          <a:solidFill>
            <a:srgbClr val="EDF1E8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8BAB42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8BAB42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8BAB42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CCCCC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63334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63334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63334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A81BA"/>
          </a:solidFill>
        </a:fill>
      </a:tcStyle>
    </a:firstCol>
    <a:lastRow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A81BA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82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20" name="Shape 2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650870385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2743198"/>
          </a:xfrm>
          <a:prstGeom prst="rect">
            <a:avLst/>
          </a:prstGeom>
        </p:spPr>
        <p:txBody>
          <a:bodyPr/>
          <a:lstStyle>
            <a:lvl1pPr algn="ctr">
              <a:defRPr sz="4800"/>
            </a:lvl1pPr>
          </a:lstStyle>
          <a:p>
            <a:pPr lvl="0">
              <a:defRPr sz="1800"/>
            </a:pPr>
            <a:r>
              <a:rPr sz="4800"/>
              <a:t>Title Text</a:t>
            </a:r>
          </a:p>
        </p:txBody>
      </p:sp>
      <p:sp>
        <p:nvSpPr>
          <p:cNvPr id="7" name="Shape 7"/>
          <p:cNvSpPr>
            <a:spLocks noGrp="1"/>
          </p:cNvSpPr>
          <p:nvPr>
            <p:ph type="body" idx="1"/>
          </p:nvPr>
        </p:nvSpPr>
        <p:spPr>
          <a:xfrm>
            <a:off x="685800" y="2840053"/>
            <a:ext cx="7772400" cy="230344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rgbClr val="666666"/>
                </a:solidFill>
              </a:defRPr>
            </a:lvl1pPr>
            <a:lvl2pPr algn="ctr">
              <a:defRPr>
                <a:solidFill>
                  <a:srgbClr val="666666"/>
                </a:solidFill>
              </a:defRPr>
            </a:lvl2pPr>
            <a:lvl3pPr algn="ctr">
              <a:defRPr>
                <a:solidFill>
                  <a:srgbClr val="666666"/>
                </a:solidFill>
              </a:defRPr>
            </a:lvl3pPr>
            <a:lvl4pPr algn="ctr">
              <a:defRPr>
                <a:solidFill>
                  <a:srgbClr val="666666"/>
                </a:solidFill>
              </a:defRPr>
            </a:lvl4pPr>
            <a:lvl5pPr algn="ctr">
              <a:defRPr>
                <a:solidFill>
                  <a:srgbClr val="666666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666666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666666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666666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666666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666666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1400"/>
              <a:t>Title Text</a:t>
            </a:r>
          </a:p>
        </p:txBody>
      </p:sp>
      <p:sp>
        <p:nvSpPr>
          <p:cNvPr id="10" name="Shape 1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1400"/>
              <a:t>Body Level One</a:t>
            </a:r>
          </a:p>
          <a:p>
            <a:pPr lvl="1">
              <a:defRPr sz="1800"/>
            </a:pPr>
            <a:r>
              <a:rPr sz="1400"/>
              <a:t>Body Level Two</a:t>
            </a:r>
          </a:p>
          <a:p>
            <a:pPr lvl="2">
              <a:defRPr sz="1800"/>
            </a:pPr>
            <a:r>
              <a:rPr sz="1400"/>
              <a:t>Body Level Three</a:t>
            </a:r>
          </a:p>
          <a:p>
            <a:pPr lvl="3">
              <a:defRPr sz="1800"/>
            </a:pPr>
            <a:r>
              <a:rPr sz="1400"/>
              <a:t>Body Level Four</a:t>
            </a:r>
          </a:p>
          <a:p>
            <a:pPr lvl="4">
              <a:defRPr sz="1800"/>
            </a:pPr>
            <a:r>
              <a:rPr sz="14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and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1400"/>
              <a:t>Title Text</a:t>
            </a:r>
          </a:p>
        </p:txBody>
      </p:sp>
      <p:sp>
        <p:nvSpPr>
          <p:cNvPr id="13" name="Shape 13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3994526" cy="394335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1400"/>
              <a:t>Body Level One</a:t>
            </a:r>
          </a:p>
          <a:p>
            <a:pPr lvl="1">
              <a:defRPr sz="1800"/>
            </a:pPr>
            <a:r>
              <a:rPr sz="1400"/>
              <a:t>Body Level Two</a:t>
            </a:r>
          </a:p>
          <a:p>
            <a:pPr lvl="2">
              <a:defRPr sz="1800"/>
            </a:pPr>
            <a:r>
              <a:rPr sz="1400"/>
              <a:t>Body Level Three</a:t>
            </a:r>
          </a:p>
          <a:p>
            <a:pPr lvl="3">
              <a:defRPr sz="1800"/>
            </a:pPr>
            <a:r>
              <a:rPr sz="1400"/>
              <a:t>Body Level Four</a:t>
            </a:r>
          </a:p>
          <a:p>
            <a:pPr lvl="4">
              <a:defRPr sz="1800"/>
            </a:pPr>
            <a:r>
              <a:rPr sz="14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1400"/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>
            <a:spLocks noGrp="1"/>
          </p:cNvSpPr>
          <p:nvPr>
            <p:ph type="body" idx="1"/>
          </p:nvPr>
        </p:nvSpPr>
        <p:spPr>
          <a:xfrm>
            <a:off x="457200" y="4406308"/>
            <a:ext cx="8229600" cy="737194"/>
          </a:xfrm>
          <a:prstGeom prst="rect">
            <a:avLst/>
          </a:prstGeom>
        </p:spPr>
        <p:txBody>
          <a:bodyPr/>
          <a:lstStyle>
            <a:lvl1pPr algn="ctr">
              <a:spcBef>
                <a:spcPts val="300"/>
              </a:spcBef>
              <a:defRPr sz="1800"/>
            </a:lvl1pPr>
            <a:lvl2pPr algn="ctr">
              <a:spcBef>
                <a:spcPts val="300"/>
              </a:spcBef>
              <a:defRPr sz="1800"/>
            </a:lvl2pPr>
            <a:lvl3pPr algn="ctr">
              <a:spcBef>
                <a:spcPts val="300"/>
              </a:spcBef>
              <a:defRPr sz="1800"/>
            </a:lvl3pPr>
            <a:lvl4pPr algn="ctr">
              <a:spcBef>
                <a:spcPts val="300"/>
              </a:spcBef>
              <a:defRPr sz="1800"/>
            </a:lvl4pPr>
            <a:lvl5pPr algn="ctr">
              <a:spcBef>
                <a:spcPts val="300"/>
              </a:spcBef>
              <a:defRPr sz="1800"/>
            </a:lvl5pPr>
          </a:lstStyle>
          <a:p>
            <a:pPr lvl="0"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-38100" y="18602"/>
            <a:ext cx="9220200" cy="660849"/>
          </a:xfrm>
          <a:prstGeom prst="rect">
            <a:avLst/>
          </a:prstGeom>
          <a:solidFill>
            <a:srgbClr val="3A81BA"/>
          </a:solidFill>
          <a:ln w="25400">
            <a:solidFill>
              <a:srgbClr val="3A81BA"/>
            </a:solidFill>
          </a:ln>
        </p:spPr>
        <p:txBody>
          <a:bodyPr lIns="0" tIns="0" rIns="0" bIns="0" anchor="ctr"/>
          <a:lstStyle/>
          <a:p>
            <a:pPr lvl="0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" name="Shap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32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91423" tIns="91423" rIns="91423" bIns="91423" anchor="b"/>
          <a:lstStyle/>
          <a:p>
            <a:pPr lvl="0">
              <a:defRPr sz="1800"/>
            </a:pPr>
            <a:r>
              <a:rPr sz="1400"/>
              <a:t>Title Text</a:t>
            </a:r>
          </a:p>
        </p:txBody>
      </p:sp>
      <p:sp>
        <p:nvSpPr>
          <p:cNvPr id="4" name="Shape 4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9433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91423" tIns="91423" rIns="91423" bIns="91423"/>
          <a:lstStyle/>
          <a:p>
            <a:pPr lvl="0">
              <a:defRPr sz="1800"/>
            </a:pPr>
            <a:r>
              <a:rPr sz="1400"/>
              <a:t>Body Level One</a:t>
            </a:r>
          </a:p>
          <a:p>
            <a:pPr lvl="1">
              <a:defRPr sz="1800"/>
            </a:pPr>
            <a:r>
              <a:rPr sz="1400"/>
              <a:t>Body Level Two</a:t>
            </a:r>
          </a:p>
          <a:p>
            <a:pPr lvl="2">
              <a:defRPr sz="1800"/>
            </a:pPr>
            <a:r>
              <a:rPr sz="1400"/>
              <a:t>Body Level Three</a:t>
            </a:r>
          </a:p>
          <a:p>
            <a:pPr lvl="3">
              <a:defRPr sz="1800"/>
            </a:pPr>
            <a:r>
              <a:rPr sz="1400"/>
              <a:t>Body Level Four</a:t>
            </a:r>
          </a:p>
          <a:p>
            <a:pPr lvl="4">
              <a:defRPr sz="1800"/>
            </a:pPr>
            <a:r>
              <a:rPr sz="1400"/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ransition spd="med"/>
  <p:txStyles>
    <p:titleStyle>
      <a:lvl1pPr>
        <a:defRPr sz="1400">
          <a:latin typeface="Arial"/>
          <a:ea typeface="Arial"/>
          <a:cs typeface="Arial"/>
          <a:sym typeface="Arial"/>
        </a:defRPr>
      </a:lvl1pPr>
      <a:lvl2pPr>
        <a:defRPr sz="1400">
          <a:latin typeface="Arial"/>
          <a:ea typeface="Arial"/>
          <a:cs typeface="Arial"/>
          <a:sym typeface="Arial"/>
        </a:defRPr>
      </a:lvl2pPr>
      <a:lvl3pPr>
        <a:defRPr sz="1400">
          <a:latin typeface="Arial"/>
          <a:ea typeface="Arial"/>
          <a:cs typeface="Arial"/>
          <a:sym typeface="Arial"/>
        </a:defRPr>
      </a:lvl3pPr>
      <a:lvl4pPr>
        <a:defRPr sz="1400">
          <a:latin typeface="Arial"/>
          <a:ea typeface="Arial"/>
          <a:cs typeface="Arial"/>
          <a:sym typeface="Arial"/>
        </a:defRPr>
      </a:lvl4pPr>
      <a:lvl5pPr>
        <a:defRPr sz="1400">
          <a:latin typeface="Arial"/>
          <a:ea typeface="Arial"/>
          <a:cs typeface="Arial"/>
          <a:sym typeface="Arial"/>
        </a:defRPr>
      </a:lvl5pPr>
      <a:lvl6pPr>
        <a:defRPr sz="1400">
          <a:latin typeface="Arial"/>
          <a:ea typeface="Arial"/>
          <a:cs typeface="Arial"/>
          <a:sym typeface="Arial"/>
        </a:defRPr>
      </a:lvl6pPr>
      <a:lvl7pPr>
        <a:defRPr sz="1400">
          <a:latin typeface="Arial"/>
          <a:ea typeface="Arial"/>
          <a:cs typeface="Arial"/>
          <a:sym typeface="Arial"/>
        </a:defRPr>
      </a:lvl7pPr>
      <a:lvl8pPr>
        <a:defRPr sz="1400">
          <a:latin typeface="Arial"/>
          <a:ea typeface="Arial"/>
          <a:cs typeface="Arial"/>
          <a:sym typeface="Arial"/>
        </a:defRPr>
      </a:lvl8pPr>
      <a:lvl9pPr>
        <a:defRPr sz="1400">
          <a:latin typeface="Arial"/>
          <a:ea typeface="Arial"/>
          <a:cs typeface="Arial"/>
          <a:sym typeface="Arial"/>
        </a:defRPr>
      </a:lvl9pPr>
    </p:titleStyle>
    <p:bodyStyle>
      <a:lvl1pPr>
        <a:defRPr sz="1400">
          <a:latin typeface="Arial"/>
          <a:ea typeface="Arial"/>
          <a:cs typeface="Arial"/>
          <a:sym typeface="Arial"/>
        </a:defRPr>
      </a:lvl1pPr>
      <a:lvl2pPr>
        <a:defRPr sz="1400">
          <a:latin typeface="Arial"/>
          <a:ea typeface="Arial"/>
          <a:cs typeface="Arial"/>
          <a:sym typeface="Arial"/>
        </a:defRPr>
      </a:lvl2pPr>
      <a:lvl3pPr>
        <a:defRPr sz="1400">
          <a:latin typeface="Arial"/>
          <a:ea typeface="Arial"/>
          <a:cs typeface="Arial"/>
          <a:sym typeface="Arial"/>
        </a:defRPr>
      </a:lvl3pPr>
      <a:lvl4pPr>
        <a:defRPr sz="1400">
          <a:latin typeface="Arial"/>
          <a:ea typeface="Arial"/>
          <a:cs typeface="Arial"/>
          <a:sym typeface="Arial"/>
        </a:defRPr>
      </a:lvl4pPr>
      <a:lvl5pPr>
        <a:defRPr sz="1400">
          <a:latin typeface="Arial"/>
          <a:ea typeface="Arial"/>
          <a:cs typeface="Arial"/>
          <a:sym typeface="Arial"/>
        </a:defRPr>
      </a:lvl5pPr>
      <a:lvl6pPr>
        <a:defRPr sz="1400">
          <a:latin typeface="Arial"/>
          <a:ea typeface="Arial"/>
          <a:cs typeface="Arial"/>
          <a:sym typeface="Arial"/>
        </a:defRPr>
      </a:lvl6pPr>
      <a:lvl7pPr>
        <a:defRPr sz="1400">
          <a:latin typeface="Arial"/>
          <a:ea typeface="Arial"/>
          <a:cs typeface="Arial"/>
          <a:sym typeface="Arial"/>
        </a:defRPr>
      </a:lvl7pPr>
      <a:lvl8pPr>
        <a:defRPr sz="1400">
          <a:latin typeface="Arial"/>
          <a:ea typeface="Arial"/>
          <a:cs typeface="Arial"/>
          <a:sym typeface="Arial"/>
        </a:defRPr>
      </a:lvl8pPr>
      <a:lvl9pPr>
        <a:defRPr sz="1400">
          <a:latin typeface="Arial"/>
          <a:ea typeface="Arial"/>
          <a:cs typeface="Arial"/>
          <a:sym typeface="Arial"/>
        </a:defRPr>
      </a:lvl9pPr>
    </p:bodyStyle>
    <p:otherStyle>
      <a:lvl1pPr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1pPr>
      <a:lvl2pPr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2pPr>
      <a:lvl3pPr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3pPr>
      <a:lvl4pPr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4pPr>
      <a:lvl5pPr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5pPr>
      <a:lvl6pPr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6pPr>
      <a:lvl7pPr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7pPr>
      <a:lvl8pPr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8pPr>
      <a:lvl9pPr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>
                <a:solidFill>
                  <a:schemeClr val="bg1"/>
                </a:solidFill>
              </a:rPr>
              <a:t>Grassroots Fundraising &amp; Technology Training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Austin, TX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Yee Won Chong</a:t>
            </a:r>
          </a:p>
          <a:p>
            <a:r>
              <a:rPr lang="en-US" dirty="0">
                <a:solidFill>
                  <a:schemeClr val="bg1"/>
                </a:solidFill>
              </a:rPr>
              <a:t>http://</a:t>
            </a:r>
            <a:r>
              <a:rPr lang="en-US" dirty="0" smtClean="0">
                <a:solidFill>
                  <a:schemeClr val="bg1"/>
                </a:solidFill>
              </a:rPr>
              <a:t>yeewonchong.org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Shape 2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l">
              <a:defRPr sz="58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/>
            </a:pPr>
            <a:r>
              <a:rPr sz="5800" dirty="0"/>
              <a:t>Drip Marketing…</a:t>
            </a:r>
          </a:p>
        </p:txBody>
      </p:sp>
    </p:spTree>
    <p:extLst>
      <p:ext uri="{BB962C8B-B14F-4D97-AF65-F5344CB8AC3E}">
        <p14:creationId xmlns:p14="http://schemas.microsoft.com/office/powerpoint/2010/main" val="1277130468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>
            <a:spLocks noGrp="1"/>
          </p:cNvSpPr>
          <p:nvPr>
            <p:ph type="title"/>
          </p:nvPr>
        </p:nvSpPr>
        <p:spPr>
          <a:xfrm>
            <a:off x="685800" y="1583342"/>
            <a:ext cx="7772400" cy="1159858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l">
              <a:defRPr sz="58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/>
            </a:pPr>
            <a:r>
              <a:rPr sz="5800" dirty="0"/>
              <a:t>Drip Marketing…</a:t>
            </a:r>
          </a:p>
        </p:txBody>
      </p:sp>
      <p:sp>
        <p:nvSpPr>
          <p:cNvPr id="23" name="Shape 23"/>
          <p:cNvSpPr/>
          <p:nvPr/>
        </p:nvSpPr>
        <p:spPr>
          <a:xfrm>
            <a:off x="783401" y="2821038"/>
            <a:ext cx="7373998" cy="14030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2200"/>
              <a:t>… is the process of automatically “dripping” relevant information, usually via email, to donors and prospects over a period of time, based either on their actions or a predefined time interval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7"/>
          <p:cNvGrpSpPr/>
          <p:nvPr/>
        </p:nvGrpSpPr>
        <p:grpSpPr>
          <a:xfrm>
            <a:off x="388723" y="2692956"/>
            <a:ext cx="1005003" cy="380233"/>
            <a:chOff x="0" y="-1"/>
            <a:chExt cx="1005001" cy="380231"/>
          </a:xfrm>
        </p:grpSpPr>
        <p:sp>
          <p:nvSpPr>
            <p:cNvPr id="25" name="Shape 25"/>
            <p:cNvSpPr/>
            <p:nvPr/>
          </p:nvSpPr>
          <p:spPr>
            <a:xfrm>
              <a:off x="-1" y="19116"/>
              <a:ext cx="1005003" cy="342002"/>
            </a:xfrm>
            <a:prstGeom prst="rect">
              <a:avLst/>
            </a:prstGeom>
            <a:solidFill>
              <a:srgbClr val="CCCCCC"/>
            </a:solidFill>
            <a:ln w="19050" cap="flat">
              <a:solidFill>
                <a:srgbClr val="666666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26" name="Shape 26"/>
            <p:cNvSpPr/>
            <p:nvPr/>
          </p:nvSpPr>
          <p:spPr>
            <a:xfrm>
              <a:off x="-1" y="-2"/>
              <a:ext cx="1005003" cy="38023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91423" tIns="91423" rIns="91423" bIns="91423" numCol="1" anchor="ctr">
              <a:spAutoFit/>
            </a:bodyPr>
            <a:lstStyle>
              <a:lvl1pPr>
                <a:defRPr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>
                <a:defRPr sz="1800"/>
              </a:pPr>
              <a:r>
                <a:rPr sz="1400"/>
                <a:t>First Msg</a:t>
              </a:r>
            </a:p>
          </p:txBody>
        </p:sp>
      </p:grpSp>
      <p:sp>
        <p:nvSpPr>
          <p:cNvPr id="28" name="Shape 28"/>
          <p:cNvSpPr/>
          <p:nvPr/>
        </p:nvSpPr>
        <p:spPr>
          <a:xfrm flipV="1">
            <a:off x="1403136" y="2734465"/>
            <a:ext cx="588473" cy="79476"/>
          </a:xfrm>
          <a:prstGeom prst="line">
            <a:avLst/>
          </a:prstGeom>
          <a:ln w="19050">
            <a:solidFill>
              <a:srgbClr val="666666"/>
            </a:solidFill>
            <a:round/>
            <a:tailEnd type="triangle"/>
          </a:ln>
        </p:spPr>
        <p:txBody>
          <a:bodyPr lIns="0" tIns="0" rIns="0" bIns="0"/>
          <a:lstStyle/>
          <a:p>
            <a:pPr lvl="0" defTabSz="457200">
              <a:defRPr sz="1200"/>
            </a:pPr>
            <a:endParaRPr/>
          </a:p>
        </p:txBody>
      </p:sp>
      <p:sp>
        <p:nvSpPr>
          <p:cNvPr id="29" name="Shape 29"/>
          <p:cNvSpPr/>
          <p:nvPr/>
        </p:nvSpPr>
        <p:spPr>
          <a:xfrm>
            <a:off x="1087499" y="2416025"/>
            <a:ext cx="1276501" cy="355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91423" tIns="91423" rIns="91423" bIns="91423">
            <a:spAutoFit/>
          </a:bodyPr>
          <a:lstStyle>
            <a:lvl1pPr algn="r"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1200"/>
              <a:t>gave</a:t>
            </a:r>
          </a:p>
        </p:txBody>
      </p:sp>
      <p:sp>
        <p:nvSpPr>
          <p:cNvPr id="30" name="Shape 30"/>
          <p:cNvSpPr/>
          <p:nvPr/>
        </p:nvSpPr>
        <p:spPr>
          <a:xfrm>
            <a:off x="1403136" y="2947234"/>
            <a:ext cx="588473" cy="73755"/>
          </a:xfrm>
          <a:prstGeom prst="line">
            <a:avLst/>
          </a:prstGeom>
          <a:ln w="19050">
            <a:solidFill>
              <a:srgbClr val="666666"/>
            </a:solidFill>
            <a:round/>
            <a:tailEnd type="triangle"/>
          </a:ln>
        </p:spPr>
        <p:txBody>
          <a:bodyPr lIns="0" tIns="0" rIns="0" bIns="0"/>
          <a:lstStyle/>
          <a:p>
            <a:pPr lvl="0" defTabSz="457200">
              <a:defRPr sz="1200"/>
            </a:pPr>
            <a:endParaRPr/>
          </a:p>
        </p:txBody>
      </p:sp>
      <p:grpSp>
        <p:nvGrpSpPr>
          <p:cNvPr id="33" name="Group 33"/>
          <p:cNvGrpSpPr/>
          <p:nvPr/>
        </p:nvGrpSpPr>
        <p:grpSpPr>
          <a:xfrm>
            <a:off x="3178075" y="2324431"/>
            <a:ext cx="883802" cy="380233"/>
            <a:chOff x="0" y="-1"/>
            <a:chExt cx="883800" cy="380231"/>
          </a:xfrm>
        </p:grpSpPr>
        <p:sp>
          <p:nvSpPr>
            <p:cNvPr id="31" name="Shape 31"/>
            <p:cNvSpPr/>
            <p:nvPr/>
          </p:nvSpPr>
          <p:spPr>
            <a:xfrm>
              <a:off x="0" y="36816"/>
              <a:ext cx="883802" cy="306602"/>
            </a:xfrm>
            <a:prstGeom prst="rect">
              <a:avLst/>
            </a:prstGeom>
            <a:solidFill>
              <a:srgbClr val="CCCCCC"/>
            </a:solidFill>
            <a:ln w="19050" cap="flat">
              <a:solidFill>
                <a:srgbClr val="666666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32" name="Shape 32"/>
            <p:cNvSpPr/>
            <p:nvPr/>
          </p:nvSpPr>
          <p:spPr>
            <a:xfrm>
              <a:off x="0" y="-2"/>
              <a:ext cx="883802" cy="38023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91423" tIns="91423" rIns="91423" bIns="91423" numCol="1" anchor="ctr">
              <a:spAutoFit/>
            </a:bodyPr>
            <a:lstStyle>
              <a:lvl1pPr>
                <a:defRPr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>
                <a:defRPr sz="1800"/>
              </a:pPr>
              <a:r>
                <a:rPr sz="1400"/>
                <a:t>Msg 2A</a:t>
              </a:r>
            </a:p>
          </p:txBody>
        </p:sp>
      </p:grpSp>
      <p:grpSp>
        <p:nvGrpSpPr>
          <p:cNvPr id="36" name="Group 36"/>
          <p:cNvGrpSpPr/>
          <p:nvPr/>
        </p:nvGrpSpPr>
        <p:grpSpPr>
          <a:xfrm>
            <a:off x="3178075" y="3034956"/>
            <a:ext cx="883802" cy="380233"/>
            <a:chOff x="0" y="-1"/>
            <a:chExt cx="883800" cy="380231"/>
          </a:xfrm>
        </p:grpSpPr>
        <p:sp>
          <p:nvSpPr>
            <p:cNvPr id="34" name="Shape 34"/>
            <p:cNvSpPr/>
            <p:nvPr/>
          </p:nvSpPr>
          <p:spPr>
            <a:xfrm>
              <a:off x="0" y="19116"/>
              <a:ext cx="883802" cy="342002"/>
            </a:xfrm>
            <a:prstGeom prst="rect">
              <a:avLst/>
            </a:prstGeom>
            <a:solidFill>
              <a:srgbClr val="CCCCCC"/>
            </a:solidFill>
            <a:ln w="19050" cap="flat">
              <a:solidFill>
                <a:srgbClr val="666666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35" name="Shape 35"/>
            <p:cNvSpPr/>
            <p:nvPr/>
          </p:nvSpPr>
          <p:spPr>
            <a:xfrm>
              <a:off x="0" y="-2"/>
              <a:ext cx="883802" cy="38023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91423" tIns="91423" rIns="91423" bIns="91423" numCol="1" anchor="ctr">
              <a:spAutoFit/>
            </a:bodyPr>
            <a:lstStyle>
              <a:lvl1pPr>
                <a:defRPr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>
                <a:defRPr sz="1800"/>
              </a:pPr>
              <a:r>
                <a:rPr sz="1400"/>
                <a:t>Msg 2B</a:t>
              </a:r>
            </a:p>
          </p:txBody>
        </p:sp>
      </p:grpSp>
      <p:sp>
        <p:nvSpPr>
          <p:cNvPr id="37" name="Shape 37"/>
          <p:cNvSpPr/>
          <p:nvPr/>
        </p:nvSpPr>
        <p:spPr>
          <a:xfrm>
            <a:off x="1343149" y="3021325"/>
            <a:ext cx="1149001" cy="355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91423" tIns="91423" rIns="91423" bIns="91423">
            <a:spAutoFit/>
          </a:bodyPr>
          <a:lstStyle>
            <a:lvl1pPr algn="r"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1200"/>
              <a:t>no response</a:t>
            </a:r>
          </a:p>
        </p:txBody>
      </p:sp>
      <p:sp>
        <p:nvSpPr>
          <p:cNvPr id="38" name="Shape 38"/>
          <p:cNvSpPr/>
          <p:nvPr/>
        </p:nvSpPr>
        <p:spPr>
          <a:xfrm flipV="1">
            <a:off x="4067731" y="2105407"/>
            <a:ext cx="691999" cy="248410"/>
          </a:xfrm>
          <a:prstGeom prst="line">
            <a:avLst/>
          </a:prstGeom>
          <a:ln w="19050">
            <a:solidFill>
              <a:srgbClr val="666666"/>
            </a:solidFill>
            <a:round/>
            <a:tailEnd type="triangle"/>
          </a:ln>
        </p:spPr>
        <p:txBody>
          <a:bodyPr lIns="0" tIns="0" rIns="0" bIns="0"/>
          <a:lstStyle/>
          <a:p>
            <a:pPr lvl="0" defTabSz="457200">
              <a:defRPr sz="1200"/>
            </a:pPr>
            <a:endParaRPr/>
          </a:p>
        </p:txBody>
      </p:sp>
      <p:grpSp>
        <p:nvGrpSpPr>
          <p:cNvPr id="41" name="Group 41"/>
          <p:cNvGrpSpPr/>
          <p:nvPr/>
        </p:nvGrpSpPr>
        <p:grpSpPr>
          <a:xfrm>
            <a:off x="6149875" y="1257632"/>
            <a:ext cx="883802" cy="380232"/>
            <a:chOff x="0" y="-1"/>
            <a:chExt cx="883800" cy="380231"/>
          </a:xfrm>
        </p:grpSpPr>
        <p:sp>
          <p:nvSpPr>
            <p:cNvPr id="39" name="Shape 39"/>
            <p:cNvSpPr/>
            <p:nvPr/>
          </p:nvSpPr>
          <p:spPr>
            <a:xfrm>
              <a:off x="0" y="36816"/>
              <a:ext cx="883802" cy="306602"/>
            </a:xfrm>
            <a:prstGeom prst="rect">
              <a:avLst/>
            </a:prstGeom>
            <a:solidFill>
              <a:srgbClr val="CCCCCC"/>
            </a:solidFill>
            <a:ln w="19050" cap="flat">
              <a:solidFill>
                <a:srgbClr val="666666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40" name="Shape 40"/>
            <p:cNvSpPr/>
            <p:nvPr/>
          </p:nvSpPr>
          <p:spPr>
            <a:xfrm>
              <a:off x="0" y="-2"/>
              <a:ext cx="883802" cy="38023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91423" tIns="91423" rIns="91423" bIns="91423" numCol="1" anchor="ctr">
              <a:spAutoFit/>
            </a:bodyPr>
            <a:lstStyle>
              <a:lvl1pPr>
                <a:defRPr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>
                <a:defRPr sz="1800"/>
              </a:pPr>
              <a:r>
                <a:rPr sz="1400"/>
                <a:t>Msg 3A</a:t>
              </a:r>
            </a:p>
          </p:txBody>
        </p:sp>
      </p:grpSp>
      <p:grpSp>
        <p:nvGrpSpPr>
          <p:cNvPr id="44" name="Group 44"/>
          <p:cNvGrpSpPr/>
          <p:nvPr/>
        </p:nvGrpSpPr>
        <p:grpSpPr>
          <a:xfrm>
            <a:off x="6149875" y="1968156"/>
            <a:ext cx="883802" cy="380233"/>
            <a:chOff x="0" y="-1"/>
            <a:chExt cx="883800" cy="380231"/>
          </a:xfrm>
        </p:grpSpPr>
        <p:sp>
          <p:nvSpPr>
            <p:cNvPr id="42" name="Shape 42"/>
            <p:cNvSpPr/>
            <p:nvPr/>
          </p:nvSpPr>
          <p:spPr>
            <a:xfrm>
              <a:off x="0" y="19116"/>
              <a:ext cx="883802" cy="342002"/>
            </a:xfrm>
            <a:prstGeom prst="rect">
              <a:avLst/>
            </a:prstGeom>
            <a:solidFill>
              <a:srgbClr val="CCCCCC"/>
            </a:solidFill>
            <a:ln w="19050" cap="flat">
              <a:solidFill>
                <a:srgbClr val="666666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43" name="Shape 43"/>
            <p:cNvSpPr/>
            <p:nvPr/>
          </p:nvSpPr>
          <p:spPr>
            <a:xfrm>
              <a:off x="0" y="-2"/>
              <a:ext cx="883802" cy="38023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91423" tIns="91423" rIns="91423" bIns="91423" numCol="1" anchor="ctr">
              <a:spAutoFit/>
            </a:bodyPr>
            <a:lstStyle>
              <a:lvl1pPr>
                <a:defRPr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>
                <a:defRPr sz="1800"/>
              </a:pPr>
              <a:r>
                <a:rPr sz="1400"/>
                <a:t>Msg 3B</a:t>
              </a:r>
            </a:p>
          </p:txBody>
        </p:sp>
      </p:grpSp>
      <p:sp>
        <p:nvSpPr>
          <p:cNvPr id="45" name="Shape 45"/>
          <p:cNvSpPr/>
          <p:nvPr/>
        </p:nvSpPr>
        <p:spPr>
          <a:xfrm>
            <a:off x="4044150" y="2348350"/>
            <a:ext cx="1276501" cy="355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91423" tIns="91423" rIns="91423" bIns="91423">
            <a:spAutoFit/>
          </a:bodyPr>
          <a:lstStyle>
            <a:lvl1pPr algn="r"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1200"/>
              <a:t>no response</a:t>
            </a:r>
          </a:p>
        </p:txBody>
      </p:sp>
      <p:sp>
        <p:nvSpPr>
          <p:cNvPr id="46" name="Shape 46"/>
          <p:cNvSpPr/>
          <p:nvPr/>
        </p:nvSpPr>
        <p:spPr>
          <a:xfrm flipV="1">
            <a:off x="4071439" y="2377749"/>
            <a:ext cx="689638" cy="82679"/>
          </a:xfrm>
          <a:prstGeom prst="line">
            <a:avLst/>
          </a:prstGeom>
          <a:ln w="19050">
            <a:solidFill>
              <a:srgbClr val="666666"/>
            </a:solidFill>
            <a:round/>
            <a:tailEnd type="triangle"/>
          </a:ln>
        </p:spPr>
        <p:txBody>
          <a:bodyPr lIns="0" tIns="0" rIns="0" bIns="0"/>
          <a:lstStyle/>
          <a:p>
            <a:pPr lvl="0" defTabSz="457200">
              <a:defRPr sz="1200"/>
            </a:pPr>
            <a:endParaRPr/>
          </a:p>
        </p:txBody>
      </p:sp>
      <p:sp>
        <p:nvSpPr>
          <p:cNvPr id="47" name="Shape 47"/>
          <p:cNvSpPr/>
          <p:nvPr/>
        </p:nvSpPr>
        <p:spPr>
          <a:xfrm>
            <a:off x="4071439" y="3290775"/>
            <a:ext cx="689638" cy="100361"/>
          </a:xfrm>
          <a:prstGeom prst="line">
            <a:avLst/>
          </a:prstGeom>
          <a:ln w="19050">
            <a:solidFill>
              <a:srgbClr val="666666"/>
            </a:solidFill>
            <a:round/>
            <a:tailEnd type="triangle"/>
          </a:ln>
        </p:spPr>
        <p:txBody>
          <a:bodyPr lIns="0" tIns="0" rIns="0" bIns="0"/>
          <a:lstStyle/>
          <a:p>
            <a:pPr lvl="0" defTabSz="457200">
              <a:defRPr sz="1200"/>
            </a:pPr>
            <a:endParaRPr/>
          </a:p>
        </p:txBody>
      </p:sp>
      <p:sp>
        <p:nvSpPr>
          <p:cNvPr id="48" name="Shape 48"/>
          <p:cNvSpPr/>
          <p:nvPr/>
        </p:nvSpPr>
        <p:spPr>
          <a:xfrm>
            <a:off x="4577550" y="3112023"/>
            <a:ext cx="883802" cy="3556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91423" tIns="91423" rIns="91423" bIns="91423">
            <a:spAutoFit/>
          </a:bodyPr>
          <a:lstStyle>
            <a:lvl1pPr algn="r"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1200"/>
              <a:t>Gave</a:t>
            </a:r>
          </a:p>
        </p:txBody>
      </p:sp>
      <p:grpSp>
        <p:nvGrpSpPr>
          <p:cNvPr id="51" name="Group 51"/>
          <p:cNvGrpSpPr/>
          <p:nvPr/>
        </p:nvGrpSpPr>
        <p:grpSpPr>
          <a:xfrm>
            <a:off x="6149875" y="3467431"/>
            <a:ext cx="883802" cy="380233"/>
            <a:chOff x="0" y="-1"/>
            <a:chExt cx="883800" cy="380231"/>
          </a:xfrm>
        </p:grpSpPr>
        <p:sp>
          <p:nvSpPr>
            <p:cNvPr id="49" name="Shape 49"/>
            <p:cNvSpPr/>
            <p:nvPr/>
          </p:nvSpPr>
          <p:spPr>
            <a:xfrm>
              <a:off x="0" y="36816"/>
              <a:ext cx="883802" cy="306602"/>
            </a:xfrm>
            <a:prstGeom prst="rect">
              <a:avLst/>
            </a:prstGeom>
            <a:solidFill>
              <a:srgbClr val="CCCCCC"/>
            </a:solidFill>
            <a:ln w="19050" cap="flat">
              <a:solidFill>
                <a:srgbClr val="666666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50" name="Shape 50"/>
            <p:cNvSpPr/>
            <p:nvPr/>
          </p:nvSpPr>
          <p:spPr>
            <a:xfrm>
              <a:off x="0" y="-2"/>
              <a:ext cx="883802" cy="38023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91423" tIns="91423" rIns="91423" bIns="91423" numCol="1" anchor="ctr">
              <a:spAutoFit/>
            </a:bodyPr>
            <a:lstStyle>
              <a:lvl1pPr>
                <a:defRPr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>
                <a:defRPr sz="1800"/>
              </a:pPr>
              <a:r>
                <a:rPr sz="1400"/>
                <a:t>Msg 4A</a:t>
              </a:r>
            </a:p>
          </p:txBody>
        </p:sp>
      </p:grpSp>
      <p:grpSp>
        <p:nvGrpSpPr>
          <p:cNvPr id="54" name="Group 54"/>
          <p:cNvGrpSpPr/>
          <p:nvPr/>
        </p:nvGrpSpPr>
        <p:grpSpPr>
          <a:xfrm>
            <a:off x="6149875" y="4177957"/>
            <a:ext cx="883802" cy="380232"/>
            <a:chOff x="0" y="-1"/>
            <a:chExt cx="883800" cy="380231"/>
          </a:xfrm>
        </p:grpSpPr>
        <p:sp>
          <p:nvSpPr>
            <p:cNvPr id="52" name="Shape 52"/>
            <p:cNvSpPr/>
            <p:nvPr/>
          </p:nvSpPr>
          <p:spPr>
            <a:xfrm>
              <a:off x="0" y="19116"/>
              <a:ext cx="883802" cy="342002"/>
            </a:xfrm>
            <a:prstGeom prst="rect">
              <a:avLst/>
            </a:prstGeom>
            <a:solidFill>
              <a:srgbClr val="CCCCCC"/>
            </a:solidFill>
            <a:ln w="19050" cap="flat">
              <a:solidFill>
                <a:srgbClr val="666666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53" name="Shape 53"/>
            <p:cNvSpPr/>
            <p:nvPr/>
          </p:nvSpPr>
          <p:spPr>
            <a:xfrm>
              <a:off x="0" y="-2"/>
              <a:ext cx="883802" cy="38023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91423" tIns="91423" rIns="91423" bIns="91423" numCol="1" anchor="ctr">
              <a:spAutoFit/>
            </a:bodyPr>
            <a:lstStyle>
              <a:lvl1pPr>
                <a:defRPr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>
                <a:defRPr sz="1800"/>
              </a:pPr>
              <a:r>
                <a:rPr sz="1400"/>
                <a:t>Msg 4B</a:t>
              </a:r>
            </a:p>
          </p:txBody>
        </p:sp>
      </p:grpSp>
      <p:sp>
        <p:nvSpPr>
          <p:cNvPr id="55" name="Shape 55"/>
          <p:cNvSpPr/>
          <p:nvPr/>
        </p:nvSpPr>
        <p:spPr>
          <a:xfrm>
            <a:off x="4044150" y="3872350"/>
            <a:ext cx="1276501" cy="355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91423" tIns="91423" rIns="91423" bIns="91423">
            <a:spAutoFit/>
          </a:bodyPr>
          <a:lstStyle>
            <a:lvl1pPr algn="r"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1200"/>
              <a:t>no response</a:t>
            </a:r>
          </a:p>
        </p:txBody>
      </p:sp>
      <p:sp>
        <p:nvSpPr>
          <p:cNvPr id="56" name="Shape 56"/>
          <p:cNvSpPr/>
          <p:nvPr/>
        </p:nvSpPr>
        <p:spPr>
          <a:xfrm>
            <a:off x="4071115" y="3398589"/>
            <a:ext cx="689835" cy="265322"/>
          </a:xfrm>
          <a:prstGeom prst="line">
            <a:avLst/>
          </a:prstGeom>
          <a:ln w="19050">
            <a:solidFill>
              <a:srgbClr val="666666"/>
            </a:solidFill>
            <a:round/>
            <a:tailEnd type="triangle"/>
          </a:ln>
        </p:spPr>
        <p:txBody>
          <a:bodyPr lIns="0" tIns="0" rIns="0" bIns="0"/>
          <a:lstStyle/>
          <a:p>
            <a:pPr lvl="0" defTabSz="457200">
              <a:defRPr sz="1200"/>
            </a:pPr>
            <a:endParaRPr/>
          </a:p>
        </p:txBody>
      </p:sp>
      <p:sp>
        <p:nvSpPr>
          <p:cNvPr id="57" name="Shape 57"/>
          <p:cNvSpPr/>
          <p:nvPr/>
        </p:nvSpPr>
        <p:spPr>
          <a:xfrm>
            <a:off x="4120350" y="1588023"/>
            <a:ext cx="883802" cy="3556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91423" tIns="91423" rIns="91423" bIns="91423">
            <a:spAutoFit/>
          </a:bodyPr>
          <a:lstStyle>
            <a:lvl1pPr algn="r"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1200"/>
              <a:t>Gave</a:t>
            </a:r>
          </a:p>
        </p:txBody>
      </p:sp>
      <p:grpSp>
        <p:nvGrpSpPr>
          <p:cNvPr id="60" name="Group 60"/>
          <p:cNvGrpSpPr/>
          <p:nvPr/>
        </p:nvGrpSpPr>
        <p:grpSpPr>
          <a:xfrm>
            <a:off x="2611398" y="1920107"/>
            <a:ext cx="1479602" cy="380233"/>
            <a:chOff x="0" y="0"/>
            <a:chExt cx="1479601" cy="380231"/>
          </a:xfrm>
        </p:grpSpPr>
        <p:sp>
          <p:nvSpPr>
            <p:cNvPr id="58" name="Shape 58"/>
            <p:cNvSpPr/>
            <p:nvPr/>
          </p:nvSpPr>
          <p:spPr>
            <a:xfrm>
              <a:off x="-1" y="5916"/>
              <a:ext cx="1479603" cy="368403"/>
            </a:xfrm>
            <a:prstGeom prst="rect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59" name="Shape 59"/>
            <p:cNvSpPr/>
            <p:nvPr/>
          </p:nvSpPr>
          <p:spPr>
            <a:xfrm>
              <a:off x="-1" y="-1"/>
              <a:ext cx="1479603" cy="38023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91423" tIns="91423" rIns="91423" bIns="91423" numCol="1" anchor="ctr">
              <a:spAutoFit/>
            </a:bodyPr>
            <a:lstStyle>
              <a:lvl1pPr algn="ctr">
                <a:defRPr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>
                <a:defRPr sz="1800"/>
              </a:pPr>
              <a:r>
                <a:rPr sz="1400"/>
                <a:t>thank you msg</a:t>
              </a:r>
            </a:p>
          </p:txBody>
        </p:sp>
      </p:grpSp>
      <p:grpSp>
        <p:nvGrpSpPr>
          <p:cNvPr id="63" name="Group 63"/>
          <p:cNvGrpSpPr/>
          <p:nvPr/>
        </p:nvGrpSpPr>
        <p:grpSpPr>
          <a:xfrm>
            <a:off x="2687073" y="3435632"/>
            <a:ext cx="1415402" cy="380233"/>
            <a:chOff x="0" y="0"/>
            <a:chExt cx="1415401" cy="380231"/>
          </a:xfrm>
        </p:grpSpPr>
        <p:sp>
          <p:nvSpPr>
            <p:cNvPr id="61" name="Shape 61"/>
            <p:cNvSpPr/>
            <p:nvPr/>
          </p:nvSpPr>
          <p:spPr>
            <a:xfrm>
              <a:off x="0" y="5916"/>
              <a:ext cx="1415402" cy="368403"/>
            </a:xfrm>
            <a:prstGeom prst="rect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62" name="Shape 62"/>
            <p:cNvSpPr/>
            <p:nvPr/>
          </p:nvSpPr>
          <p:spPr>
            <a:xfrm>
              <a:off x="0" y="-1"/>
              <a:ext cx="1415402" cy="38023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91423" tIns="91423" rIns="91423" bIns="91423" numCol="1" anchor="ctr">
              <a:spAutoFit/>
            </a:bodyPr>
            <a:lstStyle/>
            <a:p>
              <a:pPr lvl="0" algn="ctr">
                <a:defRPr sz="1800"/>
              </a:pPr>
              <a:r>
                <a:rPr sz="1400">
                  <a:latin typeface="Arial"/>
                  <a:ea typeface="Arial"/>
                  <a:cs typeface="Arial"/>
                  <a:sym typeface="Arial"/>
                </a:rPr>
                <a:t>include </a:t>
              </a:r>
              <a:r>
                <a:rPr sz="1400" u="sng">
                  <a:latin typeface="Arial"/>
                  <a:ea typeface="Arial"/>
                  <a:cs typeface="Arial"/>
                  <a:sym typeface="Arial"/>
                </a:rPr>
                <a:t>video</a:t>
              </a:r>
            </a:p>
          </p:txBody>
        </p:sp>
      </p:grpSp>
      <p:grpSp>
        <p:nvGrpSpPr>
          <p:cNvPr id="66" name="Group 66"/>
          <p:cNvGrpSpPr/>
          <p:nvPr/>
        </p:nvGrpSpPr>
        <p:grpSpPr>
          <a:xfrm>
            <a:off x="7078326" y="1251111"/>
            <a:ext cx="2034000" cy="380232"/>
            <a:chOff x="0" y="0"/>
            <a:chExt cx="2033999" cy="380231"/>
          </a:xfrm>
        </p:grpSpPr>
        <p:sp>
          <p:nvSpPr>
            <p:cNvPr id="64" name="Shape 64"/>
            <p:cNvSpPr/>
            <p:nvPr/>
          </p:nvSpPr>
          <p:spPr>
            <a:xfrm>
              <a:off x="-1" y="5916"/>
              <a:ext cx="2034001" cy="368403"/>
            </a:xfrm>
            <a:prstGeom prst="rect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65" name="Shape 65"/>
            <p:cNvSpPr/>
            <p:nvPr/>
          </p:nvSpPr>
          <p:spPr>
            <a:xfrm>
              <a:off x="-1" y="-1"/>
              <a:ext cx="2034001" cy="38023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91423" tIns="91423" rIns="91423" bIns="91423" numCol="1" anchor="ctr">
              <a:spAutoFit/>
            </a:bodyPr>
            <a:lstStyle>
              <a:lvl1pPr algn="ctr">
                <a:defRPr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>
                <a:defRPr sz="1800"/>
              </a:pPr>
              <a:r>
                <a:rPr sz="1400"/>
                <a:t>your gift at work update</a:t>
              </a:r>
            </a:p>
          </p:txBody>
        </p:sp>
      </p:grpSp>
      <p:grpSp>
        <p:nvGrpSpPr>
          <p:cNvPr id="69" name="Group 69"/>
          <p:cNvGrpSpPr/>
          <p:nvPr/>
        </p:nvGrpSpPr>
        <p:grpSpPr>
          <a:xfrm>
            <a:off x="7109875" y="1945183"/>
            <a:ext cx="1827903" cy="380232"/>
            <a:chOff x="0" y="0"/>
            <a:chExt cx="1827901" cy="380231"/>
          </a:xfrm>
        </p:grpSpPr>
        <p:sp>
          <p:nvSpPr>
            <p:cNvPr id="67" name="Shape 67"/>
            <p:cNvSpPr/>
            <p:nvPr/>
          </p:nvSpPr>
          <p:spPr>
            <a:xfrm>
              <a:off x="0" y="5916"/>
              <a:ext cx="1827903" cy="368403"/>
            </a:xfrm>
            <a:prstGeom prst="rect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68" name="Shape 68"/>
            <p:cNvSpPr/>
            <p:nvPr/>
          </p:nvSpPr>
          <p:spPr>
            <a:xfrm>
              <a:off x="0" y="-1"/>
              <a:ext cx="1827903" cy="38023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91423" tIns="91423" rIns="91423" bIns="91423" numCol="1" anchor="ctr">
              <a:spAutoFit/>
            </a:bodyPr>
            <a:lstStyle>
              <a:lvl1pPr algn="ctr">
                <a:defRPr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>
                <a:defRPr sz="1800"/>
              </a:pPr>
              <a:r>
                <a:rPr sz="1400"/>
                <a:t>progress update</a:t>
              </a:r>
            </a:p>
          </p:txBody>
        </p:sp>
      </p:grpSp>
      <p:grpSp>
        <p:nvGrpSpPr>
          <p:cNvPr id="72" name="Group 72"/>
          <p:cNvGrpSpPr/>
          <p:nvPr/>
        </p:nvGrpSpPr>
        <p:grpSpPr>
          <a:xfrm>
            <a:off x="7109875" y="4053381"/>
            <a:ext cx="1945503" cy="583433"/>
            <a:chOff x="0" y="-1"/>
            <a:chExt cx="1945501" cy="583431"/>
          </a:xfrm>
        </p:grpSpPr>
        <p:sp>
          <p:nvSpPr>
            <p:cNvPr id="70" name="Shape 70"/>
            <p:cNvSpPr/>
            <p:nvPr/>
          </p:nvSpPr>
          <p:spPr>
            <a:xfrm>
              <a:off x="0" y="107516"/>
              <a:ext cx="1945503" cy="368402"/>
            </a:xfrm>
            <a:prstGeom prst="rect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71" name="Shape 71"/>
            <p:cNvSpPr/>
            <p:nvPr/>
          </p:nvSpPr>
          <p:spPr>
            <a:xfrm>
              <a:off x="0" y="-2"/>
              <a:ext cx="1945503" cy="58343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91423" tIns="91423" rIns="91423" bIns="91423" numCol="1" anchor="ctr">
              <a:spAutoFit/>
            </a:bodyPr>
            <a:lstStyle>
              <a:lvl1pPr algn="ctr">
                <a:defRPr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>
                <a:defRPr sz="1800"/>
              </a:pPr>
              <a:r>
                <a:rPr sz="1400"/>
                <a:t>message from fellow donor</a:t>
              </a:r>
            </a:p>
          </p:txBody>
        </p:sp>
      </p:grpSp>
      <p:grpSp>
        <p:nvGrpSpPr>
          <p:cNvPr id="75" name="Group 75"/>
          <p:cNvGrpSpPr/>
          <p:nvPr/>
        </p:nvGrpSpPr>
        <p:grpSpPr>
          <a:xfrm>
            <a:off x="7109875" y="3469182"/>
            <a:ext cx="1827903" cy="380233"/>
            <a:chOff x="0" y="0"/>
            <a:chExt cx="1827901" cy="380231"/>
          </a:xfrm>
        </p:grpSpPr>
        <p:sp>
          <p:nvSpPr>
            <p:cNvPr id="73" name="Shape 73"/>
            <p:cNvSpPr/>
            <p:nvPr/>
          </p:nvSpPr>
          <p:spPr>
            <a:xfrm>
              <a:off x="0" y="5916"/>
              <a:ext cx="1827903" cy="368403"/>
            </a:xfrm>
            <a:prstGeom prst="rect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74" name="Shape 74"/>
            <p:cNvSpPr/>
            <p:nvPr/>
          </p:nvSpPr>
          <p:spPr>
            <a:xfrm>
              <a:off x="0" y="-1"/>
              <a:ext cx="1827903" cy="38023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91423" tIns="91423" rIns="91423" bIns="91423" numCol="1" anchor="ctr">
              <a:spAutoFit/>
            </a:bodyPr>
            <a:lstStyle>
              <a:lvl1pPr algn="ctr">
                <a:defRPr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>
                <a:defRPr sz="1800"/>
              </a:pPr>
              <a:r>
                <a:rPr sz="1400"/>
                <a:t>thank you msg</a:t>
              </a:r>
            </a:p>
          </p:txBody>
        </p:sp>
      </p:grpSp>
      <p:grpSp>
        <p:nvGrpSpPr>
          <p:cNvPr id="83" name="Group 83"/>
          <p:cNvGrpSpPr/>
          <p:nvPr/>
        </p:nvGrpSpPr>
        <p:grpSpPr>
          <a:xfrm>
            <a:off x="225178" y="1047673"/>
            <a:ext cx="8971745" cy="4003155"/>
            <a:chOff x="0" y="0"/>
            <a:chExt cx="8971744" cy="4003153"/>
          </a:xfrm>
        </p:grpSpPr>
        <p:pic>
          <p:nvPicPr>
            <p:cNvPr id="76" name="image4.png"/>
            <p:cNvPicPr/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 rot="8232">
              <a:off x="408" y="3456484"/>
              <a:ext cx="8970927" cy="35223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77" name="Shape 77"/>
            <p:cNvSpPr/>
            <p:nvPr/>
          </p:nvSpPr>
          <p:spPr>
            <a:xfrm>
              <a:off x="2917845" y="28499"/>
              <a:ext cx="11402" cy="3919803"/>
            </a:xfrm>
            <a:prstGeom prst="line">
              <a:avLst/>
            </a:prstGeom>
            <a:noFill/>
            <a:ln w="19050" cap="flat">
              <a:solidFill>
                <a:srgbClr val="666666"/>
              </a:solidFill>
              <a:prstDash val="dot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/>
              </a:pPr>
              <a:endParaRPr/>
            </a:p>
          </p:txBody>
        </p:sp>
        <p:sp>
          <p:nvSpPr>
            <p:cNvPr id="78" name="Shape 78"/>
            <p:cNvSpPr/>
            <p:nvPr/>
          </p:nvSpPr>
          <p:spPr>
            <a:xfrm>
              <a:off x="95545" y="7125"/>
              <a:ext cx="14402" cy="3941102"/>
            </a:xfrm>
            <a:prstGeom prst="line">
              <a:avLst/>
            </a:prstGeom>
            <a:noFill/>
            <a:ln w="19050" cap="flat">
              <a:solidFill>
                <a:srgbClr val="666666"/>
              </a:solidFill>
              <a:prstDash val="dot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/>
              </a:pPr>
              <a:endParaRPr/>
            </a:p>
          </p:txBody>
        </p:sp>
        <p:sp>
          <p:nvSpPr>
            <p:cNvPr id="79" name="Shape 79"/>
            <p:cNvSpPr/>
            <p:nvPr/>
          </p:nvSpPr>
          <p:spPr>
            <a:xfrm flipH="1">
              <a:off x="5900946" y="-2"/>
              <a:ext cx="17400" cy="3948306"/>
            </a:xfrm>
            <a:prstGeom prst="line">
              <a:avLst/>
            </a:prstGeom>
            <a:noFill/>
            <a:ln w="19050" cap="flat">
              <a:solidFill>
                <a:srgbClr val="666666"/>
              </a:solidFill>
              <a:prstDash val="dot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/>
              </a:pPr>
              <a:endParaRPr/>
            </a:p>
          </p:txBody>
        </p:sp>
        <p:sp>
          <p:nvSpPr>
            <p:cNvPr id="80" name="Shape 80"/>
            <p:cNvSpPr/>
            <p:nvPr/>
          </p:nvSpPr>
          <p:spPr>
            <a:xfrm>
              <a:off x="580170" y="3580159"/>
              <a:ext cx="1558502" cy="38023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91423" tIns="91423" rIns="91423" bIns="91423" numCol="1" anchor="ctr">
              <a:spAutoFit/>
            </a:bodyPr>
            <a:lstStyle>
              <a:lvl1pPr algn="ctr">
                <a:defRPr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>
                <a:defRPr sz="1800"/>
              </a:pPr>
              <a:r>
                <a:rPr sz="1400"/>
                <a:t>Day 1 to 3</a:t>
              </a:r>
            </a:p>
          </p:txBody>
        </p:sp>
        <p:sp>
          <p:nvSpPr>
            <p:cNvPr id="81" name="Shape 81"/>
            <p:cNvSpPr/>
            <p:nvPr/>
          </p:nvSpPr>
          <p:spPr>
            <a:xfrm>
              <a:off x="3628170" y="3622921"/>
              <a:ext cx="1558502" cy="38023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91423" tIns="91423" rIns="91423" bIns="91423" numCol="1" anchor="ctr">
              <a:spAutoFit/>
            </a:bodyPr>
            <a:lstStyle>
              <a:lvl1pPr algn="ctr">
                <a:defRPr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>
                <a:defRPr sz="1800"/>
              </a:pPr>
              <a:r>
                <a:rPr sz="1400"/>
                <a:t>Day 4 to 6</a:t>
              </a:r>
            </a:p>
          </p:txBody>
        </p:sp>
        <p:sp>
          <p:nvSpPr>
            <p:cNvPr id="82" name="Shape 82"/>
            <p:cNvSpPr/>
            <p:nvPr/>
          </p:nvSpPr>
          <p:spPr>
            <a:xfrm>
              <a:off x="6599970" y="3622921"/>
              <a:ext cx="1558502" cy="38023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91423" tIns="91423" rIns="91423" bIns="91423" numCol="1" anchor="ctr">
              <a:spAutoFit/>
            </a:bodyPr>
            <a:lstStyle>
              <a:lvl1pPr algn="ctr">
                <a:defRPr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>
                <a:defRPr sz="1800"/>
              </a:pPr>
              <a:r>
                <a:rPr sz="1400"/>
                <a:t>Day 7 to 9 </a:t>
              </a:r>
            </a:p>
          </p:txBody>
        </p:sp>
      </p:grpSp>
      <p:sp>
        <p:nvSpPr>
          <p:cNvPr id="84" name="Shape 84"/>
          <p:cNvSpPr/>
          <p:nvPr/>
        </p:nvSpPr>
        <p:spPr>
          <a:xfrm>
            <a:off x="228600" y="241648"/>
            <a:ext cx="8229600" cy="5548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b">
            <a:spAutoFit/>
          </a:bodyPr>
          <a:lstStyle>
            <a:lvl1pPr>
              <a:defRPr sz="40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FFFFFF"/>
                </a:solidFill>
              </a:rPr>
              <a:t>Basic Drip Marketing Concept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6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7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8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9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1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1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1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7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1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1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1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15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16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17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18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19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4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2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7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2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1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2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5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2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9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2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2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25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6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26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2" animBg="1" advAuto="0"/>
      <p:bldP spid="28" grpId="3" animBg="1" advAuto="0"/>
      <p:bldP spid="29" grpId="4" animBg="1" advAuto="0"/>
      <p:bldP spid="30" grpId="6" animBg="1" advAuto="0"/>
      <p:bldP spid="33" grpId="7" animBg="1" advAuto="0"/>
      <p:bldP spid="36" grpId="8" animBg="1" advAuto="0"/>
      <p:bldP spid="37" grpId="5" animBg="1" advAuto="0"/>
      <p:bldP spid="38" grpId="12" animBg="1" advAuto="0"/>
      <p:bldP spid="41" grpId="15" animBg="1" advAuto="0"/>
      <p:bldP spid="44" grpId="17" animBg="1" advAuto="0"/>
      <p:bldP spid="45" grpId="14" animBg="1" advAuto="0"/>
      <p:bldP spid="46" grpId="13" animBg="1" advAuto="0"/>
      <p:bldP spid="47" grpId="20" animBg="1" advAuto="0"/>
      <p:bldP spid="48" grpId="19" animBg="1" advAuto="0"/>
      <p:bldP spid="51" grpId="21" animBg="1" advAuto="0"/>
      <p:bldP spid="54" grpId="25" animBg="1" advAuto="0"/>
      <p:bldP spid="55" grpId="24" animBg="1" advAuto="0"/>
      <p:bldP spid="56" grpId="23" animBg="1" advAuto="0"/>
      <p:bldP spid="57" grpId="11" animBg="1" advAuto="0"/>
      <p:bldP spid="60" grpId="9" animBg="1" advAuto="0"/>
      <p:bldP spid="63" grpId="10" animBg="1" advAuto="0"/>
      <p:bldP spid="66" grpId="16" animBg="1" advAuto="0"/>
      <p:bldP spid="69" grpId="18" animBg="1" advAuto="0"/>
      <p:bldP spid="72" grpId="26" animBg="1" advAuto="0"/>
      <p:bldP spid="75" grpId="22" animBg="1" advAuto="0"/>
      <p:bldP spid="83" grpId="1" animBg="1" advAuto="0"/>
    </p:bldLst>
  </p:timing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3A81BA"/>
          </a:solidFill>
          <a:prstDash val="solid"/>
          <a:bevel/>
        </a:ln>
        <a:effectLst>
          <a:outerShdw blurRad="38100" dist="23000" dir="5400000" rotWithShape="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3A81BA"/>
          </a:solidFill>
          <a:prstDash val="solid"/>
          <a:bevel/>
        </a:ln>
        <a:effectLst>
          <a:outerShdw blurRad="38100" dist="23000" dir="5400000" rotWithShape="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3A81BA"/>
          </a:solidFill>
          <a:prstDash val="solid"/>
          <a:bevel/>
        </a:ln>
        <a:effectLst>
          <a:outerShdw blurRad="38100" dist="23000" dir="5400000" rotWithShape="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3A81BA"/>
          </a:solidFill>
          <a:prstDash val="solid"/>
          <a:bevel/>
        </a:ln>
        <a:effectLst>
          <a:outerShdw blurRad="38100" dist="23000" dir="5400000" rotWithShape="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114</Words>
  <Application>Microsoft Office PowerPoint</Application>
  <PresentationFormat>On-screen Show (16:9)</PresentationFormat>
  <Paragraphs>33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Arial Bold</vt:lpstr>
      <vt:lpstr>Helvetica</vt:lpstr>
      <vt:lpstr>Helvetica Neue</vt:lpstr>
      <vt:lpstr>Default</vt:lpstr>
      <vt:lpstr>Drip Marketing…</vt:lpstr>
      <vt:lpstr>Drip Marketing…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Drip Marketing…</dc:title>
  <cp:lastModifiedBy>Alice</cp:lastModifiedBy>
  <cp:revision>1</cp:revision>
  <dcterms:modified xsi:type="dcterms:W3CDTF">2015-09-28T17:40:19Z</dcterms:modified>
</cp:coreProperties>
</file>